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9.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Lst>
  <p:notesMasterIdLst>
    <p:notesMasterId r:id="rId39"/>
  </p:notesMasterIdLst>
  <p:sldIdLst>
    <p:sldId id="260" r:id="rId5"/>
    <p:sldId id="364" r:id="rId6"/>
    <p:sldId id="366" r:id="rId7"/>
    <p:sldId id="335" r:id="rId8"/>
    <p:sldId id="336" r:id="rId9"/>
    <p:sldId id="337" r:id="rId10"/>
    <p:sldId id="338" r:id="rId11"/>
    <p:sldId id="341" r:id="rId12"/>
    <p:sldId id="344" r:id="rId13"/>
    <p:sldId id="376" r:id="rId14"/>
    <p:sldId id="368" r:id="rId15"/>
    <p:sldId id="345" r:id="rId16"/>
    <p:sldId id="346" r:id="rId17"/>
    <p:sldId id="350" r:id="rId18"/>
    <p:sldId id="367" r:id="rId19"/>
    <p:sldId id="379" r:id="rId20"/>
    <p:sldId id="369" r:id="rId21"/>
    <p:sldId id="354" r:id="rId22"/>
    <p:sldId id="269" r:id="rId23"/>
    <p:sldId id="371" r:id="rId24"/>
    <p:sldId id="317" r:id="rId25"/>
    <p:sldId id="377" r:id="rId26"/>
    <p:sldId id="378" r:id="rId27"/>
    <p:sldId id="373" r:id="rId28"/>
    <p:sldId id="304" r:id="rId29"/>
    <p:sldId id="380" r:id="rId30"/>
    <p:sldId id="321" r:id="rId31"/>
    <p:sldId id="372" r:id="rId32"/>
    <p:sldId id="325" r:id="rId33"/>
    <p:sldId id="374" r:id="rId34"/>
    <p:sldId id="326" r:id="rId35"/>
    <p:sldId id="370" r:id="rId36"/>
    <p:sldId id="359" r:id="rId37"/>
    <p:sldId id="274" r:id="rId38"/>
  </p:sldIdLst>
  <p:sldSz cx="12192000" cy="6858000"/>
  <p:notesSz cx="6858000" cy="9144000"/>
  <p:custDataLst>
    <p:tags r:id="rId4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ker, Kendra L" initials="BK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59" autoAdjust="0"/>
    <p:restoredTop sz="72093" autoAdjust="0"/>
  </p:normalViewPr>
  <p:slideViewPr>
    <p:cSldViewPr snapToGrid="0">
      <p:cViewPr varScale="1">
        <p:scale>
          <a:sx n="88" d="100"/>
          <a:sy n="88" d="100"/>
        </p:scale>
        <p:origin x="-66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5D288D-0712-4EA0-A45C-D9F2057B143F}" type="doc">
      <dgm:prSet loTypeId="urn:microsoft.com/office/officeart/2005/8/layout/process1" loCatId="process" qsTypeId="urn:microsoft.com/office/officeart/2005/8/quickstyle/simple1" qsCatId="simple" csTypeId="urn:microsoft.com/office/officeart/2005/8/colors/accent0_2" csCatId="mainScheme" phldr="1"/>
      <dgm:spPr/>
      <dgm:t>
        <a:bodyPr/>
        <a:lstStyle/>
        <a:p>
          <a:endParaRPr lang="en-US"/>
        </a:p>
      </dgm:t>
    </dgm:pt>
    <dgm:pt modelId="{434A22F8-D9FB-41B2-8DEC-EFE70C8F9AD5}">
      <dgm:prSet phldrT="[Text]" custT="1"/>
      <dgm:spPr>
        <a:solidFill>
          <a:schemeClr val="accent2"/>
        </a:solidFill>
      </dgm:spPr>
      <dgm:t>
        <a:bodyPr/>
        <a:lstStyle/>
        <a:p>
          <a:r>
            <a:rPr lang="en-US" sz="2000" dirty="0">
              <a:solidFill>
                <a:schemeClr val="tx1"/>
              </a:solidFill>
            </a:rPr>
            <a:t>Institutionalized Racism</a:t>
          </a:r>
        </a:p>
        <a:p>
          <a:endParaRPr lang="en-US" sz="1000" dirty="0">
            <a:solidFill>
              <a:schemeClr val="tx1"/>
            </a:solidFill>
          </a:endParaRPr>
        </a:p>
        <a:p>
          <a:r>
            <a:rPr lang="en-US" sz="2000" dirty="0">
              <a:solidFill>
                <a:schemeClr val="tx1"/>
              </a:solidFill>
            </a:rPr>
            <a:t>Access and Quality of Healthcare</a:t>
          </a:r>
        </a:p>
        <a:p>
          <a:endParaRPr lang="en-US" sz="1000" dirty="0">
            <a:solidFill>
              <a:schemeClr val="tx1"/>
            </a:solidFill>
          </a:endParaRPr>
        </a:p>
        <a:p>
          <a:r>
            <a:rPr lang="en-US" sz="2000" dirty="0">
              <a:solidFill>
                <a:schemeClr val="tx1"/>
              </a:solidFill>
            </a:rPr>
            <a:t>Affordable Housing</a:t>
          </a:r>
        </a:p>
        <a:p>
          <a:endParaRPr lang="en-US" sz="1000" dirty="0">
            <a:solidFill>
              <a:schemeClr val="tx1"/>
            </a:solidFill>
          </a:endParaRPr>
        </a:p>
        <a:p>
          <a:r>
            <a:rPr lang="en-US" sz="2000" dirty="0">
              <a:solidFill>
                <a:schemeClr val="tx1"/>
              </a:solidFill>
            </a:rPr>
            <a:t>Segregation &amp; Marginalization</a:t>
          </a:r>
        </a:p>
        <a:p>
          <a:endParaRPr lang="en-US" sz="1000" dirty="0">
            <a:solidFill>
              <a:schemeClr val="tx1"/>
            </a:solidFill>
          </a:endParaRPr>
        </a:p>
        <a:p>
          <a:r>
            <a:rPr lang="en-US" sz="2000" dirty="0">
              <a:solidFill>
                <a:schemeClr val="tx1"/>
              </a:solidFill>
            </a:rPr>
            <a:t>Incarceration</a:t>
          </a:r>
        </a:p>
        <a:p>
          <a:endParaRPr lang="en-US" sz="1000" dirty="0">
            <a:solidFill>
              <a:schemeClr val="tx1"/>
            </a:solidFill>
          </a:endParaRPr>
        </a:p>
        <a:p>
          <a:r>
            <a:rPr lang="en-US" sz="2000" dirty="0">
              <a:solidFill>
                <a:schemeClr val="tx1"/>
              </a:solidFill>
            </a:rPr>
            <a:t>Transportation</a:t>
          </a:r>
        </a:p>
        <a:p>
          <a:endParaRPr lang="en-US" sz="1000" dirty="0">
            <a:solidFill>
              <a:schemeClr val="tx1"/>
            </a:solidFill>
          </a:endParaRPr>
        </a:p>
        <a:p>
          <a:r>
            <a:rPr lang="en-US" sz="2000" dirty="0">
              <a:solidFill>
                <a:schemeClr val="tx1"/>
              </a:solidFill>
            </a:rPr>
            <a:t>Environmental Hazards</a:t>
          </a:r>
        </a:p>
      </dgm:t>
    </dgm:pt>
    <dgm:pt modelId="{19FB6C9C-C4C3-4BF8-B9E6-DBA69C787E67}" type="parTrans" cxnId="{656C1BBA-0437-4F57-923A-4BA17EDAF479}">
      <dgm:prSet/>
      <dgm:spPr/>
      <dgm:t>
        <a:bodyPr/>
        <a:lstStyle/>
        <a:p>
          <a:endParaRPr lang="en-US"/>
        </a:p>
      </dgm:t>
    </dgm:pt>
    <dgm:pt modelId="{D581617C-9FA2-406C-9310-FE14F125F3FB}" type="sibTrans" cxnId="{656C1BBA-0437-4F57-923A-4BA17EDAF479}">
      <dgm:prSet/>
      <dgm:spPr/>
      <dgm:t>
        <a:bodyPr/>
        <a:lstStyle/>
        <a:p>
          <a:endParaRPr lang="en-US"/>
        </a:p>
      </dgm:t>
    </dgm:pt>
    <dgm:pt modelId="{B9C1B797-BBDA-42A9-8A7F-F517B016C920}">
      <dgm:prSet phldrT="[Text]" custT="1"/>
      <dgm:spPr>
        <a:solidFill>
          <a:schemeClr val="accent2"/>
        </a:solidFill>
      </dgm:spPr>
      <dgm:t>
        <a:bodyPr/>
        <a:lstStyle/>
        <a:p>
          <a:r>
            <a:rPr lang="en-US" sz="1800" dirty="0">
              <a:solidFill>
                <a:schemeClr val="tx1"/>
              </a:solidFill>
            </a:rPr>
            <a:t>Designed to Determine Opportunities </a:t>
          </a:r>
          <a:r>
            <a:rPr lang="en-US" sz="1800" b="0" i="0" dirty="0">
              <a:solidFill>
                <a:schemeClr val="tx1"/>
              </a:solidFill>
              <a:effectLst/>
              <a:latin typeface="+mn-lt"/>
              <a:ea typeface="MS PGothic" panose="020B0600070205080204" pitchFamily="34" charset="-128"/>
              <a:cs typeface="MS PGothic" charset="0"/>
            </a:rPr>
            <a:t>to Live Healthy and Productive Lives</a:t>
          </a:r>
          <a:endParaRPr lang="en-US" sz="1800" dirty="0">
            <a:solidFill>
              <a:schemeClr val="tx1"/>
            </a:solidFill>
          </a:endParaRPr>
        </a:p>
      </dgm:t>
    </dgm:pt>
    <dgm:pt modelId="{658CD8DF-CE5C-4366-A1AF-9B26242AA11F}" type="parTrans" cxnId="{7F168B63-DE14-4268-8FDD-B88CDED31525}">
      <dgm:prSet/>
      <dgm:spPr/>
      <dgm:t>
        <a:bodyPr/>
        <a:lstStyle/>
        <a:p>
          <a:endParaRPr lang="en-US"/>
        </a:p>
      </dgm:t>
    </dgm:pt>
    <dgm:pt modelId="{E6B685A0-9D46-4C15-BF57-6E58F452000E}" type="sibTrans" cxnId="{7F168B63-DE14-4268-8FDD-B88CDED31525}">
      <dgm:prSet/>
      <dgm:spPr/>
      <dgm:t>
        <a:bodyPr/>
        <a:lstStyle/>
        <a:p>
          <a:endParaRPr lang="en-US"/>
        </a:p>
      </dgm:t>
    </dgm:pt>
    <dgm:pt modelId="{A9B452D9-AC53-4A71-8873-0173F6F2B94B}">
      <dgm:prSet phldrT="[Text]" custT="1"/>
      <dgm:spPr>
        <a:solidFill>
          <a:schemeClr val="accent2"/>
        </a:solidFill>
      </dgm:spPr>
      <dgm:t>
        <a:bodyPr/>
        <a:lstStyle/>
        <a:p>
          <a:endParaRPr lang="en-US" sz="1800" dirty="0">
            <a:solidFill>
              <a:schemeClr val="tx1"/>
            </a:solidFill>
          </a:endParaRPr>
        </a:p>
        <a:p>
          <a:r>
            <a:rPr lang="en-US" sz="1800" dirty="0">
              <a:solidFill>
                <a:schemeClr val="tx1"/>
              </a:solidFill>
            </a:rPr>
            <a:t>Health</a:t>
          </a:r>
        </a:p>
        <a:p>
          <a:endParaRPr lang="en-US" sz="1800" dirty="0">
            <a:solidFill>
              <a:schemeClr val="tx1"/>
            </a:solidFill>
          </a:endParaRPr>
        </a:p>
        <a:p>
          <a:r>
            <a:rPr lang="en-US" sz="1800" dirty="0">
              <a:solidFill>
                <a:schemeClr val="tx1"/>
              </a:solidFill>
            </a:rPr>
            <a:t>Education</a:t>
          </a:r>
        </a:p>
        <a:p>
          <a:endParaRPr lang="en-US" sz="1800" dirty="0">
            <a:solidFill>
              <a:schemeClr val="tx1"/>
            </a:solidFill>
          </a:endParaRPr>
        </a:p>
        <a:p>
          <a:r>
            <a:rPr lang="en-US" sz="1800" dirty="0">
              <a:solidFill>
                <a:schemeClr val="tx1"/>
              </a:solidFill>
            </a:rPr>
            <a:t>Employment</a:t>
          </a:r>
        </a:p>
        <a:p>
          <a:endParaRPr lang="en-US" sz="1800" dirty="0">
            <a:solidFill>
              <a:schemeClr val="tx1"/>
            </a:solidFill>
          </a:endParaRPr>
        </a:p>
        <a:p>
          <a:r>
            <a:rPr lang="en-US" sz="1800" dirty="0">
              <a:solidFill>
                <a:schemeClr val="tx1"/>
              </a:solidFill>
            </a:rPr>
            <a:t>Income</a:t>
          </a:r>
        </a:p>
        <a:p>
          <a:endParaRPr lang="en-US" sz="1800" dirty="0">
            <a:solidFill>
              <a:schemeClr val="tx1"/>
            </a:solidFill>
          </a:endParaRPr>
        </a:p>
        <a:p>
          <a:r>
            <a:rPr lang="en-US" sz="1800" dirty="0">
              <a:solidFill>
                <a:schemeClr val="tx1"/>
              </a:solidFill>
            </a:rPr>
            <a:t>Policing</a:t>
          </a:r>
        </a:p>
        <a:p>
          <a:endParaRPr lang="en-US" sz="1800" dirty="0">
            <a:solidFill>
              <a:schemeClr val="tx1"/>
            </a:solidFill>
          </a:endParaRPr>
        </a:p>
        <a:p>
          <a:r>
            <a:rPr lang="en-US" sz="1800" dirty="0">
              <a:solidFill>
                <a:schemeClr val="tx1"/>
              </a:solidFill>
            </a:rPr>
            <a:t>Neighborhood Conditions</a:t>
          </a:r>
        </a:p>
      </dgm:t>
    </dgm:pt>
    <dgm:pt modelId="{4322EB63-029B-4659-A4AF-BF9DB8AA393B}" type="sibTrans" cxnId="{45212EDD-4079-41E7-8A22-D033873DB50F}">
      <dgm:prSet/>
      <dgm:spPr/>
      <dgm:t>
        <a:bodyPr/>
        <a:lstStyle/>
        <a:p>
          <a:endParaRPr lang="en-US"/>
        </a:p>
      </dgm:t>
    </dgm:pt>
    <dgm:pt modelId="{4FA7486E-D955-4EF8-BBE8-14F2A387A924}" type="parTrans" cxnId="{45212EDD-4079-41E7-8A22-D033873DB50F}">
      <dgm:prSet/>
      <dgm:spPr/>
      <dgm:t>
        <a:bodyPr/>
        <a:lstStyle/>
        <a:p>
          <a:endParaRPr lang="en-US"/>
        </a:p>
      </dgm:t>
    </dgm:pt>
    <dgm:pt modelId="{76558684-49FD-4BA6-BE77-C43024FD9DD1}" type="pres">
      <dgm:prSet presAssocID="{825D288D-0712-4EA0-A45C-D9F2057B143F}" presName="Name0" presStyleCnt="0">
        <dgm:presLayoutVars>
          <dgm:dir/>
          <dgm:resizeHandles val="exact"/>
        </dgm:presLayoutVars>
      </dgm:prSet>
      <dgm:spPr/>
    </dgm:pt>
    <dgm:pt modelId="{1ED8BC49-AF3C-4187-9492-A9F448CF6D1E}" type="pres">
      <dgm:prSet presAssocID="{A9B452D9-AC53-4A71-8873-0173F6F2B94B}" presName="node" presStyleLbl="node1" presStyleIdx="0" presStyleCnt="3">
        <dgm:presLayoutVars>
          <dgm:bulletEnabled val="1"/>
        </dgm:presLayoutVars>
      </dgm:prSet>
      <dgm:spPr/>
    </dgm:pt>
    <dgm:pt modelId="{BBBC4380-A7F0-48A3-8F83-9E48529DE822}" type="pres">
      <dgm:prSet presAssocID="{4322EB63-029B-4659-A4AF-BF9DB8AA393B}" presName="sibTrans" presStyleLbl="sibTrans2D1" presStyleIdx="0" presStyleCnt="2"/>
      <dgm:spPr/>
    </dgm:pt>
    <dgm:pt modelId="{4C1B93F8-4F14-4F62-9E98-2CEBA82B3E54}" type="pres">
      <dgm:prSet presAssocID="{4322EB63-029B-4659-A4AF-BF9DB8AA393B}" presName="connectorText" presStyleLbl="sibTrans2D1" presStyleIdx="0" presStyleCnt="2"/>
      <dgm:spPr/>
    </dgm:pt>
    <dgm:pt modelId="{51F997C5-33B5-4243-B351-7A87A14F2868}" type="pres">
      <dgm:prSet presAssocID="{434A22F8-D9FB-41B2-8DEC-EFE70C8F9AD5}" presName="node" presStyleLbl="node1" presStyleIdx="1" presStyleCnt="3" custScaleX="172043" custScaleY="104300">
        <dgm:presLayoutVars>
          <dgm:bulletEnabled val="1"/>
        </dgm:presLayoutVars>
      </dgm:prSet>
      <dgm:spPr/>
    </dgm:pt>
    <dgm:pt modelId="{FCCA7206-C4CD-4084-AFD0-B5BD3988C435}" type="pres">
      <dgm:prSet presAssocID="{D581617C-9FA2-406C-9310-FE14F125F3FB}" presName="sibTrans" presStyleLbl="sibTrans2D1" presStyleIdx="1" presStyleCnt="2"/>
      <dgm:spPr/>
    </dgm:pt>
    <dgm:pt modelId="{13667A81-5F0F-468B-9670-AB759F82FEFB}" type="pres">
      <dgm:prSet presAssocID="{D581617C-9FA2-406C-9310-FE14F125F3FB}" presName="connectorText" presStyleLbl="sibTrans2D1" presStyleIdx="1" presStyleCnt="2"/>
      <dgm:spPr/>
    </dgm:pt>
    <dgm:pt modelId="{08085CB4-9E2E-46BE-85CD-42A4AE8CC384}" type="pres">
      <dgm:prSet presAssocID="{B9C1B797-BBDA-42A9-8A7F-F517B016C920}" presName="node" presStyleLbl="node1" presStyleIdx="2" presStyleCnt="3">
        <dgm:presLayoutVars>
          <dgm:bulletEnabled val="1"/>
        </dgm:presLayoutVars>
      </dgm:prSet>
      <dgm:spPr/>
    </dgm:pt>
  </dgm:ptLst>
  <dgm:cxnLst>
    <dgm:cxn modelId="{D5391607-1489-4ABB-AAA8-1FB048615820}" type="presOf" srcId="{D581617C-9FA2-406C-9310-FE14F125F3FB}" destId="{FCCA7206-C4CD-4084-AFD0-B5BD3988C435}" srcOrd="0" destOrd="0" presId="urn:microsoft.com/office/officeart/2005/8/layout/process1"/>
    <dgm:cxn modelId="{4EA4FF3B-EBFE-4835-A790-FD3A3D1A4FE9}" type="presOf" srcId="{D581617C-9FA2-406C-9310-FE14F125F3FB}" destId="{13667A81-5F0F-468B-9670-AB759F82FEFB}" srcOrd="1" destOrd="0" presId="urn:microsoft.com/office/officeart/2005/8/layout/process1"/>
    <dgm:cxn modelId="{7F168B63-DE14-4268-8FDD-B88CDED31525}" srcId="{825D288D-0712-4EA0-A45C-D9F2057B143F}" destId="{B9C1B797-BBDA-42A9-8A7F-F517B016C920}" srcOrd="2" destOrd="0" parTransId="{658CD8DF-CE5C-4366-A1AF-9B26242AA11F}" sibTransId="{E6B685A0-9D46-4C15-BF57-6E58F452000E}"/>
    <dgm:cxn modelId="{8BD4AF44-3D63-453C-A249-1CF2ECE6A5CC}" type="presOf" srcId="{825D288D-0712-4EA0-A45C-D9F2057B143F}" destId="{76558684-49FD-4BA6-BE77-C43024FD9DD1}" srcOrd="0" destOrd="0" presId="urn:microsoft.com/office/officeart/2005/8/layout/process1"/>
    <dgm:cxn modelId="{D9D6A685-B36B-4856-8B63-70D99F1AA4A8}" type="presOf" srcId="{4322EB63-029B-4659-A4AF-BF9DB8AA393B}" destId="{4C1B93F8-4F14-4F62-9E98-2CEBA82B3E54}" srcOrd="1" destOrd="0" presId="urn:microsoft.com/office/officeart/2005/8/layout/process1"/>
    <dgm:cxn modelId="{AC4C24B0-919E-462E-AA3A-CE9C391D0285}" type="presOf" srcId="{4322EB63-029B-4659-A4AF-BF9DB8AA393B}" destId="{BBBC4380-A7F0-48A3-8F83-9E48529DE822}" srcOrd="0" destOrd="0" presId="urn:microsoft.com/office/officeart/2005/8/layout/process1"/>
    <dgm:cxn modelId="{656C1BBA-0437-4F57-923A-4BA17EDAF479}" srcId="{825D288D-0712-4EA0-A45C-D9F2057B143F}" destId="{434A22F8-D9FB-41B2-8DEC-EFE70C8F9AD5}" srcOrd="1" destOrd="0" parTransId="{19FB6C9C-C4C3-4BF8-B9E6-DBA69C787E67}" sibTransId="{D581617C-9FA2-406C-9310-FE14F125F3FB}"/>
    <dgm:cxn modelId="{C1DA75DB-ED02-4D45-8406-4089D0DF3FDA}" type="presOf" srcId="{434A22F8-D9FB-41B2-8DEC-EFE70C8F9AD5}" destId="{51F997C5-33B5-4243-B351-7A87A14F2868}" srcOrd="0" destOrd="0" presId="urn:microsoft.com/office/officeart/2005/8/layout/process1"/>
    <dgm:cxn modelId="{45212EDD-4079-41E7-8A22-D033873DB50F}" srcId="{825D288D-0712-4EA0-A45C-D9F2057B143F}" destId="{A9B452D9-AC53-4A71-8873-0173F6F2B94B}" srcOrd="0" destOrd="0" parTransId="{4FA7486E-D955-4EF8-BBE8-14F2A387A924}" sibTransId="{4322EB63-029B-4659-A4AF-BF9DB8AA393B}"/>
    <dgm:cxn modelId="{3F6BBFDF-0C95-441D-B2CA-A33E14ACE4EB}" type="presOf" srcId="{B9C1B797-BBDA-42A9-8A7F-F517B016C920}" destId="{08085CB4-9E2E-46BE-85CD-42A4AE8CC384}" srcOrd="0" destOrd="0" presId="urn:microsoft.com/office/officeart/2005/8/layout/process1"/>
    <dgm:cxn modelId="{0A68F7FD-14B3-47BD-900E-E53FB879CDA6}" type="presOf" srcId="{A9B452D9-AC53-4A71-8873-0173F6F2B94B}" destId="{1ED8BC49-AF3C-4187-9492-A9F448CF6D1E}" srcOrd="0" destOrd="0" presId="urn:microsoft.com/office/officeart/2005/8/layout/process1"/>
    <dgm:cxn modelId="{FE56D93E-20B7-43E6-AA96-A579C5FBA828}" type="presParOf" srcId="{76558684-49FD-4BA6-BE77-C43024FD9DD1}" destId="{1ED8BC49-AF3C-4187-9492-A9F448CF6D1E}" srcOrd="0" destOrd="0" presId="urn:microsoft.com/office/officeart/2005/8/layout/process1"/>
    <dgm:cxn modelId="{782A8949-498C-46B3-9D0F-6B045C1AB84D}" type="presParOf" srcId="{76558684-49FD-4BA6-BE77-C43024FD9DD1}" destId="{BBBC4380-A7F0-48A3-8F83-9E48529DE822}" srcOrd="1" destOrd="0" presId="urn:microsoft.com/office/officeart/2005/8/layout/process1"/>
    <dgm:cxn modelId="{AB1F657E-DFA2-4C3C-A794-CB121C1D5C70}" type="presParOf" srcId="{BBBC4380-A7F0-48A3-8F83-9E48529DE822}" destId="{4C1B93F8-4F14-4F62-9E98-2CEBA82B3E54}" srcOrd="0" destOrd="0" presId="urn:microsoft.com/office/officeart/2005/8/layout/process1"/>
    <dgm:cxn modelId="{FF751202-643C-4FCD-8B5D-BBF0A1BBE1A2}" type="presParOf" srcId="{76558684-49FD-4BA6-BE77-C43024FD9DD1}" destId="{51F997C5-33B5-4243-B351-7A87A14F2868}" srcOrd="2" destOrd="0" presId="urn:microsoft.com/office/officeart/2005/8/layout/process1"/>
    <dgm:cxn modelId="{E62F7D1C-A616-4C94-8A4C-EC26A64DDF38}" type="presParOf" srcId="{76558684-49FD-4BA6-BE77-C43024FD9DD1}" destId="{FCCA7206-C4CD-4084-AFD0-B5BD3988C435}" srcOrd="3" destOrd="0" presId="urn:microsoft.com/office/officeart/2005/8/layout/process1"/>
    <dgm:cxn modelId="{1D9CAEAB-4781-41AD-B8C4-D99D27982CFC}" type="presParOf" srcId="{FCCA7206-C4CD-4084-AFD0-B5BD3988C435}" destId="{13667A81-5F0F-468B-9670-AB759F82FEFB}" srcOrd="0" destOrd="0" presId="urn:microsoft.com/office/officeart/2005/8/layout/process1"/>
    <dgm:cxn modelId="{BF1042D4-0D27-4BAF-B4DD-C56FE3C268AA}" type="presParOf" srcId="{76558684-49FD-4BA6-BE77-C43024FD9DD1}" destId="{08085CB4-9E2E-46BE-85CD-42A4AE8CC384}"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8BC49-AF3C-4187-9492-A9F448CF6D1E}">
      <dsp:nvSpPr>
        <dsp:cNvPr id="0" name=""/>
        <dsp:cNvSpPr/>
      </dsp:nvSpPr>
      <dsp:spPr>
        <a:xfrm>
          <a:off x="5817" y="44142"/>
          <a:ext cx="2345337" cy="4374858"/>
        </a:xfrm>
        <a:prstGeom prst="roundRect">
          <a:avLst>
            <a:gd name="adj" fmla="val 10000"/>
          </a:avLst>
        </a:prstGeom>
        <a:solidFill>
          <a:schemeClr val="accent2"/>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endParaRPr>
        </a:p>
        <a:p>
          <a:pPr marL="0" lvl="0" indent="0" algn="ctr" defTabSz="800100">
            <a:lnSpc>
              <a:spcPct val="90000"/>
            </a:lnSpc>
            <a:spcBef>
              <a:spcPct val="0"/>
            </a:spcBef>
            <a:spcAft>
              <a:spcPct val="35000"/>
            </a:spcAft>
            <a:buNone/>
          </a:pPr>
          <a:r>
            <a:rPr lang="en-US" sz="1800" kern="1200" dirty="0">
              <a:solidFill>
                <a:schemeClr val="tx1"/>
              </a:solidFill>
            </a:rPr>
            <a:t>Health</a:t>
          </a:r>
        </a:p>
        <a:p>
          <a:pPr marL="0" lvl="0" indent="0" algn="ctr" defTabSz="800100">
            <a:lnSpc>
              <a:spcPct val="90000"/>
            </a:lnSpc>
            <a:spcBef>
              <a:spcPct val="0"/>
            </a:spcBef>
            <a:spcAft>
              <a:spcPct val="35000"/>
            </a:spcAft>
            <a:buNone/>
          </a:pPr>
          <a:endParaRPr lang="en-US" sz="1800" kern="1200" dirty="0">
            <a:solidFill>
              <a:schemeClr val="tx1"/>
            </a:solidFill>
          </a:endParaRPr>
        </a:p>
        <a:p>
          <a:pPr marL="0" lvl="0" indent="0" algn="ctr" defTabSz="800100">
            <a:lnSpc>
              <a:spcPct val="90000"/>
            </a:lnSpc>
            <a:spcBef>
              <a:spcPct val="0"/>
            </a:spcBef>
            <a:spcAft>
              <a:spcPct val="35000"/>
            </a:spcAft>
            <a:buNone/>
          </a:pPr>
          <a:r>
            <a:rPr lang="en-US" sz="1800" kern="1200" dirty="0">
              <a:solidFill>
                <a:schemeClr val="tx1"/>
              </a:solidFill>
            </a:rPr>
            <a:t>Education</a:t>
          </a:r>
        </a:p>
        <a:p>
          <a:pPr marL="0" lvl="0" indent="0" algn="ctr" defTabSz="800100">
            <a:lnSpc>
              <a:spcPct val="90000"/>
            </a:lnSpc>
            <a:spcBef>
              <a:spcPct val="0"/>
            </a:spcBef>
            <a:spcAft>
              <a:spcPct val="35000"/>
            </a:spcAft>
            <a:buNone/>
          </a:pPr>
          <a:endParaRPr lang="en-US" sz="1800" kern="1200" dirty="0">
            <a:solidFill>
              <a:schemeClr val="tx1"/>
            </a:solidFill>
          </a:endParaRPr>
        </a:p>
        <a:p>
          <a:pPr marL="0" lvl="0" indent="0" algn="ctr" defTabSz="800100">
            <a:lnSpc>
              <a:spcPct val="90000"/>
            </a:lnSpc>
            <a:spcBef>
              <a:spcPct val="0"/>
            </a:spcBef>
            <a:spcAft>
              <a:spcPct val="35000"/>
            </a:spcAft>
            <a:buNone/>
          </a:pPr>
          <a:r>
            <a:rPr lang="en-US" sz="1800" kern="1200" dirty="0">
              <a:solidFill>
                <a:schemeClr val="tx1"/>
              </a:solidFill>
            </a:rPr>
            <a:t>Employment</a:t>
          </a:r>
        </a:p>
        <a:p>
          <a:pPr marL="0" lvl="0" indent="0" algn="ctr" defTabSz="800100">
            <a:lnSpc>
              <a:spcPct val="90000"/>
            </a:lnSpc>
            <a:spcBef>
              <a:spcPct val="0"/>
            </a:spcBef>
            <a:spcAft>
              <a:spcPct val="35000"/>
            </a:spcAft>
            <a:buNone/>
          </a:pPr>
          <a:endParaRPr lang="en-US" sz="1800" kern="1200" dirty="0">
            <a:solidFill>
              <a:schemeClr val="tx1"/>
            </a:solidFill>
          </a:endParaRPr>
        </a:p>
        <a:p>
          <a:pPr marL="0" lvl="0" indent="0" algn="ctr" defTabSz="800100">
            <a:lnSpc>
              <a:spcPct val="90000"/>
            </a:lnSpc>
            <a:spcBef>
              <a:spcPct val="0"/>
            </a:spcBef>
            <a:spcAft>
              <a:spcPct val="35000"/>
            </a:spcAft>
            <a:buNone/>
          </a:pPr>
          <a:r>
            <a:rPr lang="en-US" sz="1800" kern="1200" dirty="0">
              <a:solidFill>
                <a:schemeClr val="tx1"/>
              </a:solidFill>
            </a:rPr>
            <a:t>Income</a:t>
          </a:r>
        </a:p>
        <a:p>
          <a:pPr marL="0" lvl="0" indent="0" algn="ctr" defTabSz="800100">
            <a:lnSpc>
              <a:spcPct val="90000"/>
            </a:lnSpc>
            <a:spcBef>
              <a:spcPct val="0"/>
            </a:spcBef>
            <a:spcAft>
              <a:spcPct val="35000"/>
            </a:spcAft>
            <a:buNone/>
          </a:pPr>
          <a:endParaRPr lang="en-US" sz="1800" kern="1200" dirty="0">
            <a:solidFill>
              <a:schemeClr val="tx1"/>
            </a:solidFill>
          </a:endParaRPr>
        </a:p>
        <a:p>
          <a:pPr marL="0" lvl="0" indent="0" algn="ctr" defTabSz="800100">
            <a:lnSpc>
              <a:spcPct val="90000"/>
            </a:lnSpc>
            <a:spcBef>
              <a:spcPct val="0"/>
            </a:spcBef>
            <a:spcAft>
              <a:spcPct val="35000"/>
            </a:spcAft>
            <a:buNone/>
          </a:pPr>
          <a:r>
            <a:rPr lang="en-US" sz="1800" kern="1200" dirty="0">
              <a:solidFill>
                <a:schemeClr val="tx1"/>
              </a:solidFill>
            </a:rPr>
            <a:t>Policing</a:t>
          </a:r>
        </a:p>
        <a:p>
          <a:pPr marL="0" lvl="0" indent="0" algn="ctr" defTabSz="800100">
            <a:lnSpc>
              <a:spcPct val="90000"/>
            </a:lnSpc>
            <a:spcBef>
              <a:spcPct val="0"/>
            </a:spcBef>
            <a:spcAft>
              <a:spcPct val="35000"/>
            </a:spcAft>
            <a:buNone/>
          </a:pPr>
          <a:endParaRPr lang="en-US" sz="1800" kern="1200" dirty="0">
            <a:solidFill>
              <a:schemeClr val="tx1"/>
            </a:solidFill>
          </a:endParaRPr>
        </a:p>
        <a:p>
          <a:pPr marL="0" lvl="0" indent="0" algn="ctr" defTabSz="800100">
            <a:lnSpc>
              <a:spcPct val="90000"/>
            </a:lnSpc>
            <a:spcBef>
              <a:spcPct val="0"/>
            </a:spcBef>
            <a:spcAft>
              <a:spcPct val="35000"/>
            </a:spcAft>
            <a:buNone/>
          </a:pPr>
          <a:r>
            <a:rPr lang="en-US" sz="1800" kern="1200" dirty="0">
              <a:solidFill>
                <a:schemeClr val="tx1"/>
              </a:solidFill>
            </a:rPr>
            <a:t>Neighborhood Conditions</a:t>
          </a:r>
        </a:p>
      </dsp:txBody>
      <dsp:txXfrm>
        <a:off x="74510" y="112835"/>
        <a:ext cx="2207951" cy="4237472"/>
      </dsp:txXfrm>
    </dsp:sp>
    <dsp:sp modelId="{BBBC4380-A7F0-48A3-8F83-9E48529DE822}">
      <dsp:nvSpPr>
        <dsp:cNvPr id="0" name=""/>
        <dsp:cNvSpPr/>
      </dsp:nvSpPr>
      <dsp:spPr>
        <a:xfrm>
          <a:off x="2585688" y="1940749"/>
          <a:ext cx="497211" cy="58164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2585688" y="2057078"/>
        <a:ext cx="348048" cy="348985"/>
      </dsp:txXfrm>
    </dsp:sp>
    <dsp:sp modelId="{51F997C5-33B5-4243-B351-7A87A14F2868}">
      <dsp:nvSpPr>
        <dsp:cNvPr id="0" name=""/>
        <dsp:cNvSpPr/>
      </dsp:nvSpPr>
      <dsp:spPr>
        <a:xfrm>
          <a:off x="3289290" y="-49917"/>
          <a:ext cx="4034989" cy="4562977"/>
        </a:xfrm>
        <a:prstGeom prst="roundRect">
          <a:avLst>
            <a:gd name="adj" fmla="val 10000"/>
          </a:avLst>
        </a:prstGeom>
        <a:solidFill>
          <a:schemeClr val="accent2"/>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Institutionalized Racism</a:t>
          </a:r>
        </a:p>
        <a:p>
          <a:pPr marL="0" lvl="0" indent="0" algn="ctr" defTabSz="889000">
            <a:lnSpc>
              <a:spcPct val="90000"/>
            </a:lnSpc>
            <a:spcBef>
              <a:spcPct val="0"/>
            </a:spcBef>
            <a:spcAft>
              <a:spcPct val="35000"/>
            </a:spcAft>
            <a:buNone/>
          </a:pPr>
          <a:endParaRPr lang="en-US" sz="1000" kern="1200" dirty="0">
            <a:solidFill>
              <a:schemeClr val="tx1"/>
            </a:solidFill>
          </a:endParaRPr>
        </a:p>
        <a:p>
          <a:pPr marL="0" lvl="0" indent="0" algn="ctr" defTabSz="889000">
            <a:lnSpc>
              <a:spcPct val="90000"/>
            </a:lnSpc>
            <a:spcBef>
              <a:spcPct val="0"/>
            </a:spcBef>
            <a:spcAft>
              <a:spcPct val="35000"/>
            </a:spcAft>
            <a:buNone/>
          </a:pPr>
          <a:r>
            <a:rPr lang="en-US" sz="2000" kern="1200" dirty="0">
              <a:solidFill>
                <a:schemeClr val="tx1"/>
              </a:solidFill>
            </a:rPr>
            <a:t>Access and Quality of Healthcare</a:t>
          </a:r>
        </a:p>
        <a:p>
          <a:pPr marL="0" lvl="0" indent="0" algn="ctr" defTabSz="889000">
            <a:lnSpc>
              <a:spcPct val="90000"/>
            </a:lnSpc>
            <a:spcBef>
              <a:spcPct val="0"/>
            </a:spcBef>
            <a:spcAft>
              <a:spcPct val="35000"/>
            </a:spcAft>
            <a:buNone/>
          </a:pPr>
          <a:endParaRPr lang="en-US" sz="1000" kern="1200" dirty="0">
            <a:solidFill>
              <a:schemeClr val="tx1"/>
            </a:solidFill>
          </a:endParaRPr>
        </a:p>
        <a:p>
          <a:pPr marL="0" lvl="0" indent="0" algn="ctr" defTabSz="889000">
            <a:lnSpc>
              <a:spcPct val="90000"/>
            </a:lnSpc>
            <a:spcBef>
              <a:spcPct val="0"/>
            </a:spcBef>
            <a:spcAft>
              <a:spcPct val="35000"/>
            </a:spcAft>
            <a:buNone/>
          </a:pPr>
          <a:r>
            <a:rPr lang="en-US" sz="2000" kern="1200" dirty="0">
              <a:solidFill>
                <a:schemeClr val="tx1"/>
              </a:solidFill>
            </a:rPr>
            <a:t>Affordable Housing</a:t>
          </a:r>
        </a:p>
        <a:p>
          <a:pPr marL="0" lvl="0" indent="0" algn="ctr" defTabSz="889000">
            <a:lnSpc>
              <a:spcPct val="90000"/>
            </a:lnSpc>
            <a:spcBef>
              <a:spcPct val="0"/>
            </a:spcBef>
            <a:spcAft>
              <a:spcPct val="35000"/>
            </a:spcAft>
            <a:buNone/>
          </a:pPr>
          <a:endParaRPr lang="en-US" sz="1000" kern="1200" dirty="0">
            <a:solidFill>
              <a:schemeClr val="tx1"/>
            </a:solidFill>
          </a:endParaRPr>
        </a:p>
        <a:p>
          <a:pPr marL="0" lvl="0" indent="0" algn="ctr" defTabSz="889000">
            <a:lnSpc>
              <a:spcPct val="90000"/>
            </a:lnSpc>
            <a:spcBef>
              <a:spcPct val="0"/>
            </a:spcBef>
            <a:spcAft>
              <a:spcPct val="35000"/>
            </a:spcAft>
            <a:buNone/>
          </a:pPr>
          <a:r>
            <a:rPr lang="en-US" sz="2000" kern="1200" dirty="0">
              <a:solidFill>
                <a:schemeClr val="tx1"/>
              </a:solidFill>
            </a:rPr>
            <a:t>Segregation &amp; Marginalization</a:t>
          </a:r>
        </a:p>
        <a:p>
          <a:pPr marL="0" lvl="0" indent="0" algn="ctr" defTabSz="889000">
            <a:lnSpc>
              <a:spcPct val="90000"/>
            </a:lnSpc>
            <a:spcBef>
              <a:spcPct val="0"/>
            </a:spcBef>
            <a:spcAft>
              <a:spcPct val="35000"/>
            </a:spcAft>
            <a:buNone/>
          </a:pPr>
          <a:endParaRPr lang="en-US" sz="1000" kern="1200" dirty="0">
            <a:solidFill>
              <a:schemeClr val="tx1"/>
            </a:solidFill>
          </a:endParaRPr>
        </a:p>
        <a:p>
          <a:pPr marL="0" lvl="0" indent="0" algn="ctr" defTabSz="889000">
            <a:lnSpc>
              <a:spcPct val="90000"/>
            </a:lnSpc>
            <a:spcBef>
              <a:spcPct val="0"/>
            </a:spcBef>
            <a:spcAft>
              <a:spcPct val="35000"/>
            </a:spcAft>
            <a:buNone/>
          </a:pPr>
          <a:r>
            <a:rPr lang="en-US" sz="2000" kern="1200" dirty="0">
              <a:solidFill>
                <a:schemeClr val="tx1"/>
              </a:solidFill>
            </a:rPr>
            <a:t>Incarceration</a:t>
          </a:r>
        </a:p>
        <a:p>
          <a:pPr marL="0" lvl="0" indent="0" algn="ctr" defTabSz="889000">
            <a:lnSpc>
              <a:spcPct val="90000"/>
            </a:lnSpc>
            <a:spcBef>
              <a:spcPct val="0"/>
            </a:spcBef>
            <a:spcAft>
              <a:spcPct val="35000"/>
            </a:spcAft>
            <a:buNone/>
          </a:pPr>
          <a:endParaRPr lang="en-US" sz="1000" kern="1200" dirty="0">
            <a:solidFill>
              <a:schemeClr val="tx1"/>
            </a:solidFill>
          </a:endParaRPr>
        </a:p>
        <a:p>
          <a:pPr marL="0" lvl="0" indent="0" algn="ctr" defTabSz="889000">
            <a:lnSpc>
              <a:spcPct val="90000"/>
            </a:lnSpc>
            <a:spcBef>
              <a:spcPct val="0"/>
            </a:spcBef>
            <a:spcAft>
              <a:spcPct val="35000"/>
            </a:spcAft>
            <a:buNone/>
          </a:pPr>
          <a:r>
            <a:rPr lang="en-US" sz="2000" kern="1200" dirty="0">
              <a:solidFill>
                <a:schemeClr val="tx1"/>
              </a:solidFill>
            </a:rPr>
            <a:t>Transportation</a:t>
          </a:r>
        </a:p>
        <a:p>
          <a:pPr marL="0" lvl="0" indent="0" algn="ctr" defTabSz="889000">
            <a:lnSpc>
              <a:spcPct val="90000"/>
            </a:lnSpc>
            <a:spcBef>
              <a:spcPct val="0"/>
            </a:spcBef>
            <a:spcAft>
              <a:spcPct val="35000"/>
            </a:spcAft>
            <a:buNone/>
          </a:pPr>
          <a:endParaRPr lang="en-US" sz="1000" kern="1200" dirty="0">
            <a:solidFill>
              <a:schemeClr val="tx1"/>
            </a:solidFill>
          </a:endParaRPr>
        </a:p>
        <a:p>
          <a:pPr marL="0" lvl="0" indent="0" algn="ctr" defTabSz="889000">
            <a:lnSpc>
              <a:spcPct val="90000"/>
            </a:lnSpc>
            <a:spcBef>
              <a:spcPct val="0"/>
            </a:spcBef>
            <a:spcAft>
              <a:spcPct val="35000"/>
            </a:spcAft>
            <a:buNone/>
          </a:pPr>
          <a:r>
            <a:rPr lang="en-US" sz="2000" kern="1200" dirty="0">
              <a:solidFill>
                <a:schemeClr val="tx1"/>
              </a:solidFill>
            </a:rPr>
            <a:t>Environmental Hazards</a:t>
          </a:r>
        </a:p>
      </dsp:txBody>
      <dsp:txXfrm>
        <a:off x="3407471" y="68264"/>
        <a:ext cx="3798627" cy="4326615"/>
      </dsp:txXfrm>
    </dsp:sp>
    <dsp:sp modelId="{FCCA7206-C4CD-4084-AFD0-B5BD3988C435}">
      <dsp:nvSpPr>
        <dsp:cNvPr id="0" name=""/>
        <dsp:cNvSpPr/>
      </dsp:nvSpPr>
      <dsp:spPr>
        <a:xfrm>
          <a:off x="7558813" y="1940749"/>
          <a:ext cx="497211" cy="581643"/>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7558813" y="2057078"/>
        <a:ext cx="348048" cy="348985"/>
      </dsp:txXfrm>
    </dsp:sp>
    <dsp:sp modelId="{08085CB4-9E2E-46BE-85CD-42A4AE8CC384}">
      <dsp:nvSpPr>
        <dsp:cNvPr id="0" name=""/>
        <dsp:cNvSpPr/>
      </dsp:nvSpPr>
      <dsp:spPr>
        <a:xfrm>
          <a:off x="8262414" y="44142"/>
          <a:ext cx="2345337" cy="4374858"/>
        </a:xfrm>
        <a:prstGeom prst="roundRect">
          <a:avLst>
            <a:gd name="adj" fmla="val 10000"/>
          </a:avLst>
        </a:prstGeom>
        <a:solidFill>
          <a:schemeClr val="accent2"/>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Designed to Determine Opportunities </a:t>
          </a:r>
          <a:r>
            <a:rPr lang="en-US" sz="1800" b="0" i="0" kern="1200" dirty="0">
              <a:solidFill>
                <a:schemeClr val="tx1"/>
              </a:solidFill>
              <a:effectLst/>
              <a:latin typeface="+mn-lt"/>
              <a:ea typeface="MS PGothic" panose="020B0600070205080204" pitchFamily="34" charset="-128"/>
              <a:cs typeface="MS PGothic" charset="0"/>
            </a:rPr>
            <a:t>to Live Healthy and Productive Lives</a:t>
          </a:r>
          <a:endParaRPr lang="en-US" sz="1800" kern="1200" dirty="0">
            <a:solidFill>
              <a:schemeClr val="tx1"/>
            </a:solidFill>
          </a:endParaRPr>
        </a:p>
      </dsp:txBody>
      <dsp:txXfrm>
        <a:off x="8331107" y="112835"/>
        <a:ext cx="2207951" cy="423747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EDB2F0-809C-134C-925F-566299F81A41}" type="datetimeFigureOut">
              <a:rPr lang="en-US" smtClean="0"/>
              <a:t>8/1/2024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07F5E-1248-0D41-AA81-B50EA45314DF}" type="slidenum">
              <a:rPr lang="en-US" smtClean="0"/>
              <a:t>‹#›</a:t>
            </a:fld>
            <a:endParaRPr lang="en-US"/>
          </a:p>
        </p:txBody>
      </p:sp>
    </p:spTree>
    <p:extLst>
      <p:ext uri="{BB962C8B-B14F-4D97-AF65-F5344CB8AC3E}">
        <p14:creationId xmlns:p14="http://schemas.microsoft.com/office/powerpoint/2010/main" val="895965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lnSpc>
                <a:spcPct val="110000"/>
              </a:lnSpc>
              <a:buNone/>
            </a:pPr>
            <a:r>
              <a:rPr lang="en-US" dirty="0"/>
              <a:t>Place your title on this first slide and include any</a:t>
            </a:r>
            <a:r>
              <a:rPr lang="en-US" baseline="0" dirty="0"/>
              <a:t> subtitle. </a:t>
            </a:r>
          </a:p>
          <a:p>
            <a:pPr marL="0" indent="0">
              <a:lnSpc>
                <a:spcPct val="110000"/>
              </a:lnSpc>
              <a:buNone/>
            </a:pPr>
            <a:endParaRPr lang="en-US" dirty="0"/>
          </a:p>
          <a:p>
            <a:pPr>
              <a:lnSpc>
                <a:spcPct val="110000"/>
              </a:lnSpc>
            </a:pPr>
            <a:r>
              <a:rPr lang="en-US" sz="1400" dirty="0">
                <a:latin typeface="Arial" panose="020B0604020202020204" pitchFamily="34" charset="0"/>
                <a:cs typeface="Arial" panose="020B0604020202020204" pitchFamily="34" charset="0"/>
              </a:rPr>
              <a:t>DO NOT CHANGE THE FORMAT OF THIS TEMPLATE.</a:t>
            </a:r>
            <a:r>
              <a:rPr lang="en-US" sz="1400" baseline="0" dirty="0">
                <a:latin typeface="Arial" panose="020B0604020202020204" pitchFamily="34" charset="0"/>
                <a:cs typeface="Arial" panose="020B0604020202020204" pitchFamily="34" charset="0"/>
              </a:rPr>
              <a:t> If you are creating ATTC-branded slides, you must use this template.</a:t>
            </a:r>
            <a:r>
              <a:rPr lang="en-US" sz="1400" dirty="0">
                <a:latin typeface="Arial" panose="020B0604020202020204" pitchFamily="34" charset="0"/>
                <a:cs typeface="Arial" panose="020B0604020202020204" pitchFamily="34" charset="0"/>
              </a:rPr>
              <a:t>  If you move around boxes, make</a:t>
            </a:r>
            <a:r>
              <a:rPr lang="en-US" sz="1400" baseline="0" dirty="0">
                <a:latin typeface="Arial" panose="020B0604020202020204" pitchFamily="34" charset="0"/>
                <a:cs typeface="Arial" panose="020B0604020202020204" pitchFamily="34" charset="0"/>
              </a:rPr>
              <a:t> sure to check the reading order.  If you widen any boxes they must not overlap any other box.</a:t>
            </a:r>
            <a:endParaRPr lang="en-US" sz="1400" dirty="0">
              <a:latin typeface="Arial" panose="020B0604020202020204" pitchFamily="34" charset="0"/>
              <a:cs typeface="Arial" panose="020B0604020202020204" pitchFamily="34" charset="0"/>
            </a:endParaRPr>
          </a:p>
          <a:p>
            <a:pPr>
              <a:lnSpc>
                <a:spcPct val="110000"/>
              </a:lnSpc>
            </a:pPr>
            <a:endParaRPr lang="en-US" sz="1400" dirty="0">
              <a:latin typeface="Arial" panose="020B0604020202020204" pitchFamily="34" charset="0"/>
              <a:cs typeface="Arial" panose="020B0604020202020204" pitchFamily="34" charset="0"/>
            </a:endParaRPr>
          </a:p>
          <a:p>
            <a:pPr>
              <a:lnSpc>
                <a:spcPct val="110000"/>
              </a:lnSpc>
            </a:pPr>
            <a:r>
              <a:rPr lang="en-US" sz="1400" dirty="0">
                <a:latin typeface="Arial" panose="020B0604020202020204" pitchFamily="34" charset="0"/>
                <a:cs typeface="Arial" panose="020B0604020202020204" pitchFamily="34" charset="0"/>
              </a:rPr>
              <a:t>IF YOU ADD ANY GRAPHICS,</a:t>
            </a:r>
            <a:r>
              <a:rPr lang="en-US" sz="1400" baseline="0" dirty="0">
                <a:latin typeface="Arial" panose="020B0604020202020204" pitchFamily="34" charset="0"/>
                <a:cs typeface="Arial" panose="020B0604020202020204" pitchFamily="34" charset="0"/>
              </a:rPr>
              <a:t> you will need to add ALT TEXT and check READING ORDER.  </a:t>
            </a:r>
            <a:endParaRPr lang="en-US" baseline="0" dirty="0"/>
          </a:p>
          <a:p>
            <a:pPr>
              <a:lnSpc>
                <a:spcPct val="110000"/>
              </a:lnSpc>
            </a:pPr>
            <a:endParaRPr lang="en-US" sz="140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lang="en-US" sz="1400" baseline="0" dirty="0">
                <a:latin typeface="Arial" panose="020B0604020202020204" pitchFamily="34" charset="0"/>
                <a:cs typeface="Arial" panose="020B0604020202020204" pitchFamily="34" charset="0"/>
              </a:rPr>
              <a:t>(If the notes on ALT TEXT and READING ORDER do not make sense to you, please let the ATTC National Coordinating Office know to help with remediation.)</a:t>
            </a:r>
          </a:p>
          <a:p>
            <a:pPr>
              <a:lnSpc>
                <a:spcPct val="110000"/>
              </a:lnSpc>
            </a:pPr>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1</a:t>
            </a:fld>
            <a:endParaRPr lang="en-US"/>
          </a:p>
        </p:txBody>
      </p:sp>
    </p:spTree>
    <p:extLst>
      <p:ext uri="{BB962C8B-B14F-4D97-AF65-F5344CB8AC3E}">
        <p14:creationId xmlns:p14="http://schemas.microsoft.com/office/powerpoint/2010/main" val="337128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am a person in long-term recovery: 36 years and 9 months!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My recovery enables me to be a productive member of my </a:t>
            </a:r>
            <a:r>
              <a:rPr lang="es-PR" sz="1200" kern="1200" dirty="0">
                <a:solidFill>
                  <a:schemeClr val="tx1"/>
                </a:solidFill>
                <a:effectLst/>
                <a:latin typeface="+mn-lt"/>
                <a:ea typeface="+mn-ea"/>
                <a:cs typeface="+mn-cs"/>
              </a:rPr>
              <a:t>Familia</a:t>
            </a:r>
            <a:r>
              <a:rPr lang="en-US" sz="1200" kern="1200" dirty="0">
                <a:solidFill>
                  <a:schemeClr val="tx1"/>
                </a:solidFill>
                <a:effectLst/>
                <a:latin typeface="+mn-lt"/>
                <a:ea typeface="+mn-ea"/>
                <a:cs typeface="+mn-cs"/>
              </a:rPr>
              <a:t>, my community, and to make a contribution in the lives of others. I no longer live with the shackles of incarceration, poverty, hopelessness, shame and guilt.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I am much more than that: I am also a </a:t>
            </a:r>
            <a:r>
              <a:rPr lang="es-PR" sz="1200" kern="1200" dirty="0">
                <a:solidFill>
                  <a:schemeClr val="tx1"/>
                </a:solidFill>
                <a:effectLst/>
                <a:latin typeface="+mn-lt"/>
                <a:ea typeface="+mn-ea"/>
                <a:cs typeface="+mn-cs"/>
              </a:rPr>
              <a:t>Puertorriqueño</a:t>
            </a:r>
            <a:r>
              <a:rPr lang="en-US" sz="1200" kern="1200" dirty="0">
                <a:solidFill>
                  <a:schemeClr val="tx1"/>
                </a:solidFill>
                <a:effectLst/>
                <a:latin typeface="+mn-lt"/>
                <a:ea typeface="+mn-ea"/>
                <a:cs typeface="+mn-cs"/>
              </a:rPr>
              <a:t> - Boricua, a Grandson, a Son, a Brother, a Father, a Cousin, and Friend. I am a work in progress.</a:t>
            </a:r>
          </a:p>
          <a:p>
            <a:endParaRPr lang="en-US" dirty="0"/>
          </a:p>
        </p:txBody>
      </p:sp>
      <p:sp>
        <p:nvSpPr>
          <p:cNvPr id="4" name="Slide Number Placeholder 3"/>
          <p:cNvSpPr>
            <a:spLocks noGrp="1"/>
          </p:cNvSpPr>
          <p:nvPr>
            <p:ph type="sldNum" sz="quarter" idx="10"/>
          </p:nvPr>
        </p:nvSpPr>
        <p:spPr/>
        <p:txBody>
          <a:bodyPr/>
          <a:lstStyle/>
          <a:p>
            <a:fld id="{ECD7AB83-0677-4C04-84A2-67035AAAAF51}" type="slidenum">
              <a:rPr lang="en-US" smtClean="0"/>
              <a:t>2</a:t>
            </a:fld>
            <a:endParaRPr lang="en-US"/>
          </a:p>
        </p:txBody>
      </p:sp>
    </p:spTree>
    <p:extLst>
      <p:ext uri="{BB962C8B-B14F-4D97-AF65-F5344CB8AC3E}">
        <p14:creationId xmlns:p14="http://schemas.microsoft.com/office/powerpoint/2010/main" val="2268631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This is a layout for text</a:t>
            </a:r>
            <a:r>
              <a:rPr lang="en-US" sz="1400" baseline="0" dirty="0">
                <a:latin typeface="Arial" panose="020B0604020202020204" pitchFamily="34" charset="0"/>
                <a:cs typeface="Arial" panose="020B0604020202020204" pitchFamily="34" charset="0"/>
              </a:rPr>
              <a:t> plus picture.  You do not want text or pictures that belong inside the box to exceed the box size.  That means you may have to adjust the size of the box or the font size (nothing lower than 12 points).  Remember to add alt text to any icon or picture.</a:t>
            </a:r>
          </a:p>
          <a:p>
            <a:endParaRPr lang="en-US" sz="140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additional slide layouts available. Select “Layout” from the “Home” tab. (If “Layout” is grayed out, you will need to place your cursor in an open area outside the slide to activate it.)</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5407F5E-1248-0D41-AA81-B50EA45314DF}" type="slidenum">
              <a:rPr lang="en-US" smtClean="0"/>
              <a:t>14</a:t>
            </a:fld>
            <a:endParaRPr lang="en-US"/>
          </a:p>
        </p:txBody>
      </p:sp>
    </p:spTree>
    <p:extLst>
      <p:ext uri="{BB962C8B-B14F-4D97-AF65-F5344CB8AC3E}">
        <p14:creationId xmlns:p14="http://schemas.microsoft.com/office/powerpoint/2010/main" val="711128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Picture Placeholder 4"/>
          <p:cNvSpPr>
            <a:spLocks noGrp="1"/>
          </p:cNvSpPr>
          <p:nvPr>
            <p:ph type="pic" sz="quarter" idx="10" hasCustomPrompt="1"/>
          </p:nvPr>
        </p:nvSpPr>
        <p:spPr>
          <a:xfrm>
            <a:off x="2148418" y="1"/>
            <a:ext cx="8824383"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dirty="0"/>
              <a:t>Add ATTC Stacked bars here on actual first slide (not in Master).  Don’t forget to add alt text.</a:t>
            </a:r>
          </a:p>
        </p:txBody>
      </p:sp>
    </p:spTree>
    <p:custDataLst>
      <p:tags r:id="rId1"/>
    </p:custDataLst>
    <p:extLst>
      <p:ext uri="{BB962C8B-B14F-4D97-AF65-F5344CB8AC3E}">
        <p14:creationId xmlns:p14="http://schemas.microsoft.com/office/powerpoint/2010/main" val="540022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332943" y="1713490"/>
            <a:ext cx="4876800" cy="345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1"/>
          </p:nvPr>
        </p:nvSpPr>
        <p:spPr>
          <a:xfrm>
            <a:off x="6995684" y="1713490"/>
            <a:ext cx="4760913" cy="3454400"/>
          </a:xfrm>
        </p:spPr>
        <p:txBody>
          <a:bodyPr/>
          <a:lstStyle/>
          <a:p>
            <a:endParaRPr lang="en-US"/>
          </a:p>
        </p:txBody>
      </p:sp>
      <p:sp>
        <p:nvSpPr>
          <p:cNvPr id="5" name="Picture Placeholder 7"/>
          <p:cNvSpPr>
            <a:spLocks noGrp="1"/>
          </p:cNvSpPr>
          <p:nvPr>
            <p:ph type="pic" sz="quarter" idx="12" hasCustomPrompt="1"/>
          </p:nvPr>
        </p:nvSpPr>
        <p:spPr>
          <a:xfrm>
            <a:off x="152401" y="6151564"/>
            <a:ext cx="5236633" cy="706437"/>
          </a:xfrm>
        </p:spPr>
        <p:txBody>
          <a:bodyPr/>
          <a:lstStyle>
            <a:lvl1pPr>
              <a:defRPr baseline="0"/>
            </a:lvl1pPr>
          </a:lstStyle>
          <a:p>
            <a:r>
              <a:rPr lang="en-US" dirty="0"/>
              <a:t>Your logo on Master slide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10888" y="5538461"/>
            <a:ext cx="2481112" cy="1654076"/>
          </a:xfrm>
          <a:prstGeom prst="rect">
            <a:avLst/>
          </a:prstGeom>
        </p:spPr>
      </p:pic>
    </p:spTree>
    <p:custDataLst>
      <p:tags r:id="rId1"/>
    </p:custDataLst>
    <p:extLst>
      <p:ext uri="{BB962C8B-B14F-4D97-AF65-F5344CB8AC3E}">
        <p14:creationId xmlns:p14="http://schemas.microsoft.com/office/powerpoint/2010/main" val="1251493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8730"/>
          </a:xfrm>
        </p:spPr>
        <p:txBody>
          <a:bodyPr/>
          <a:lstStyle/>
          <a:p>
            <a:r>
              <a:rPr lang="en-US" dirty="0"/>
              <a:t>Click to edit Master title style</a:t>
            </a:r>
          </a:p>
        </p:txBody>
      </p:sp>
      <p:sp>
        <p:nvSpPr>
          <p:cNvPr id="3" name="Text Placeholder 2"/>
          <p:cNvSpPr>
            <a:spLocks noGrp="1"/>
          </p:cNvSpPr>
          <p:nvPr>
            <p:ph type="body" idx="1"/>
          </p:nvPr>
        </p:nvSpPr>
        <p:spPr>
          <a:xfrm>
            <a:off x="840099" y="1360457"/>
            <a:ext cx="515747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099" y="2184369"/>
            <a:ext cx="5157477" cy="35317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513" y="1360457"/>
            <a:ext cx="51828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513" y="2184369"/>
            <a:ext cx="5182876" cy="3531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7"/>
          <p:cNvSpPr>
            <a:spLocks noGrp="1"/>
          </p:cNvSpPr>
          <p:nvPr>
            <p:ph type="pic" sz="quarter" idx="10" hasCustomPrompt="1"/>
          </p:nvPr>
        </p:nvSpPr>
        <p:spPr>
          <a:xfrm>
            <a:off x="152401" y="6151564"/>
            <a:ext cx="5236633" cy="706437"/>
          </a:xfrm>
        </p:spPr>
        <p:txBody>
          <a:bodyPr/>
          <a:lstStyle>
            <a:lvl1pPr>
              <a:defRPr baseline="0"/>
            </a:lvl1pPr>
          </a:lstStyle>
          <a:p>
            <a:r>
              <a:rPr lang="en-US" dirty="0"/>
              <a:t>Your logo on Master slide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10888" y="5538461"/>
            <a:ext cx="2481112" cy="1654076"/>
          </a:xfrm>
          <a:prstGeom prst="rect">
            <a:avLst/>
          </a:prstGeom>
        </p:spPr>
      </p:pic>
    </p:spTree>
    <p:custDataLst>
      <p:tags r:id="rId1"/>
    </p:custDataLst>
    <p:extLst>
      <p:ext uri="{BB962C8B-B14F-4D97-AF65-F5344CB8AC3E}">
        <p14:creationId xmlns:p14="http://schemas.microsoft.com/office/powerpoint/2010/main" val="730988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12192000" cy="1081816"/>
          </a:xfrm>
        </p:spPr>
        <p:txBody>
          <a:bodyPr/>
          <a:lstStyle/>
          <a:p>
            <a:r>
              <a:rPr lang="en-US" dirty="0"/>
              <a:t>Click to edit Master title style</a:t>
            </a:r>
          </a:p>
        </p:txBody>
      </p:sp>
      <p:sp>
        <p:nvSpPr>
          <p:cNvPr id="7" name="Content Placeholder 6"/>
          <p:cNvSpPr>
            <a:spLocks noGrp="1"/>
          </p:cNvSpPr>
          <p:nvPr>
            <p:ph sz="quarter" idx="10"/>
          </p:nvPr>
        </p:nvSpPr>
        <p:spPr>
          <a:xfrm>
            <a:off x="3716340" y="5004952"/>
            <a:ext cx="4440237" cy="4651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1"/>
          </p:nvPr>
        </p:nvSpPr>
        <p:spPr>
          <a:xfrm>
            <a:off x="276228" y="1710896"/>
            <a:ext cx="4919889" cy="317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2"/>
          </p:nvPr>
        </p:nvSpPr>
        <p:spPr>
          <a:xfrm>
            <a:off x="6996113" y="1710890"/>
            <a:ext cx="4919472" cy="31821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7"/>
          <p:cNvSpPr>
            <a:spLocks noGrp="1"/>
          </p:cNvSpPr>
          <p:nvPr>
            <p:ph type="pic" sz="quarter" idx="13" hasCustomPrompt="1"/>
          </p:nvPr>
        </p:nvSpPr>
        <p:spPr>
          <a:xfrm>
            <a:off x="152401" y="6151564"/>
            <a:ext cx="5236633" cy="706437"/>
          </a:xfrm>
        </p:spPr>
        <p:txBody>
          <a:bodyPr/>
          <a:lstStyle>
            <a:lvl1pPr>
              <a:defRPr baseline="0"/>
            </a:lvl1pPr>
          </a:lstStyle>
          <a:p>
            <a:r>
              <a:rPr lang="en-US" dirty="0"/>
              <a:t>Your logo on Master slide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10888" y="5538461"/>
            <a:ext cx="2481112" cy="1654076"/>
          </a:xfrm>
          <a:prstGeom prst="rect">
            <a:avLst/>
          </a:prstGeom>
        </p:spPr>
      </p:pic>
    </p:spTree>
    <p:custDataLst>
      <p:tags r:id="rId1"/>
    </p:custDataLst>
    <p:extLst>
      <p:ext uri="{BB962C8B-B14F-4D97-AF65-F5344CB8AC3E}">
        <p14:creationId xmlns:p14="http://schemas.microsoft.com/office/powerpoint/2010/main" val="1932288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 y="2309"/>
            <a:ext cx="12191999" cy="887693"/>
          </a:xfrm>
        </p:spPr>
        <p:txBody>
          <a:bodyPr anchor="b">
            <a:normAutofit/>
          </a:bodyPr>
          <a:lstStyle>
            <a:lvl1pPr>
              <a:defRPr sz="4400"/>
            </a:lvl1pPr>
          </a:lstStyle>
          <a:p>
            <a:r>
              <a:rPr lang="en-US" dirty="0"/>
              <a:t>Click to edit Master title style</a:t>
            </a:r>
          </a:p>
        </p:txBody>
      </p:sp>
      <p:sp>
        <p:nvSpPr>
          <p:cNvPr id="11" name="Text Placeholder 10"/>
          <p:cNvSpPr>
            <a:spLocks noGrp="1"/>
          </p:cNvSpPr>
          <p:nvPr>
            <p:ph type="body" sz="quarter" idx="11"/>
          </p:nvPr>
        </p:nvSpPr>
        <p:spPr>
          <a:xfrm>
            <a:off x="377825" y="3526024"/>
            <a:ext cx="4122739"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Content Placeholder 12"/>
          <p:cNvSpPr>
            <a:spLocks noGrp="1"/>
          </p:cNvSpPr>
          <p:nvPr>
            <p:ph sz="quarter" idx="12"/>
          </p:nvPr>
        </p:nvSpPr>
        <p:spPr>
          <a:xfrm>
            <a:off x="377825" y="1668649"/>
            <a:ext cx="4122739"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Picture Placeholder 14"/>
          <p:cNvSpPr>
            <a:spLocks noGrp="1"/>
          </p:cNvSpPr>
          <p:nvPr>
            <p:ph type="pic" sz="quarter" idx="13"/>
          </p:nvPr>
        </p:nvSpPr>
        <p:spPr>
          <a:xfrm>
            <a:off x="7735888" y="1668643"/>
            <a:ext cx="3570288" cy="1392918"/>
          </a:xfrm>
        </p:spPr>
        <p:txBody>
          <a:bodyPr/>
          <a:lstStyle/>
          <a:p>
            <a:endParaRPr lang="en-US"/>
          </a:p>
        </p:txBody>
      </p:sp>
      <p:sp>
        <p:nvSpPr>
          <p:cNvPr id="17" name="Picture Placeholder 16"/>
          <p:cNvSpPr>
            <a:spLocks noGrp="1"/>
          </p:cNvSpPr>
          <p:nvPr>
            <p:ph type="pic" sz="quarter" idx="14"/>
          </p:nvPr>
        </p:nvSpPr>
        <p:spPr>
          <a:xfrm>
            <a:off x="7735888" y="3526018"/>
            <a:ext cx="3575304" cy="1389888"/>
          </a:xfrm>
        </p:spPr>
        <p:txBody>
          <a:bodyPr/>
          <a:lstStyle/>
          <a:p>
            <a:endParaRPr lang="en-US"/>
          </a:p>
        </p:txBody>
      </p:sp>
      <p:sp>
        <p:nvSpPr>
          <p:cNvPr id="8" name="Picture Placeholder 7"/>
          <p:cNvSpPr>
            <a:spLocks noGrp="1"/>
          </p:cNvSpPr>
          <p:nvPr>
            <p:ph type="pic" sz="quarter" idx="15" hasCustomPrompt="1"/>
          </p:nvPr>
        </p:nvSpPr>
        <p:spPr>
          <a:xfrm>
            <a:off x="152401" y="6151564"/>
            <a:ext cx="5236633" cy="706437"/>
          </a:xfrm>
        </p:spPr>
        <p:txBody>
          <a:bodyPr/>
          <a:lstStyle>
            <a:lvl1pPr>
              <a:defRPr baseline="0"/>
            </a:lvl1pPr>
          </a:lstStyle>
          <a:p>
            <a:r>
              <a:rPr lang="en-US" dirty="0"/>
              <a:t>Your logo on Master slide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10888" y="5538461"/>
            <a:ext cx="2481112" cy="1654076"/>
          </a:xfrm>
          <a:prstGeom prst="rect">
            <a:avLst/>
          </a:prstGeom>
        </p:spPr>
      </p:pic>
    </p:spTree>
    <p:custDataLst>
      <p:tags r:id="rId1"/>
    </p:custDataLst>
    <p:extLst>
      <p:ext uri="{BB962C8B-B14F-4D97-AF65-F5344CB8AC3E}">
        <p14:creationId xmlns:p14="http://schemas.microsoft.com/office/powerpoint/2010/main" val="1686423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68448" y="155707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4697" y="155707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p:cNvSpPr>
          <p:nvPr>
            <p:ph type="pic" sz="quarter" idx="10" hasCustomPrompt="1"/>
          </p:nvPr>
        </p:nvSpPr>
        <p:spPr>
          <a:xfrm>
            <a:off x="152401" y="6151564"/>
            <a:ext cx="5236633" cy="706437"/>
          </a:xfrm>
        </p:spPr>
        <p:txBody>
          <a:bodyPr/>
          <a:lstStyle>
            <a:lvl1pPr>
              <a:defRPr baseline="0"/>
            </a:lvl1pPr>
          </a:lstStyle>
          <a:p>
            <a:r>
              <a:rPr lang="en-US" dirty="0"/>
              <a:t>Your logo on Master slide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10888" y="5538461"/>
            <a:ext cx="2481112" cy="1654076"/>
          </a:xfrm>
          <a:prstGeom prst="rect">
            <a:avLst/>
          </a:prstGeom>
        </p:spPr>
      </p:pic>
    </p:spTree>
    <p:custDataLst>
      <p:tags r:id="rId1"/>
    </p:custDataLst>
    <p:extLst>
      <p:ext uri="{BB962C8B-B14F-4D97-AF65-F5344CB8AC3E}">
        <p14:creationId xmlns:p14="http://schemas.microsoft.com/office/powerpoint/2010/main" val="3261123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8/1/2024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8/1/2024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8/1/2024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8/1/2024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4494909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8" r:id="rId13"/>
    <p:sldLayoutId id="2147483663" r:id="rId14"/>
    <p:sldLayoutId id="2147483655" r:id="rId15"/>
    <p:sldLayoutId id="2147483657" r:id="rId16"/>
    <p:sldLayoutId id="214748367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mailto:hanerhernandez@aol.com" TargetMode="Externa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1.jpeg"/><Relationship Id="rId7" Type="http://schemas.openxmlformats.org/officeDocument/2006/relationships/image" Target="../media/image36.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10" Type="http://schemas.openxmlformats.org/officeDocument/2006/relationships/image" Target="../media/image18.jpeg"/><Relationship Id="rId4" Type="http://schemas.openxmlformats.org/officeDocument/2006/relationships/image" Target="../media/image33.jpeg"/><Relationship Id="rId9"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6.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jpeg"/><Relationship Id="rId10" Type="http://schemas.openxmlformats.org/officeDocument/2006/relationships/image" Target="../media/image75.png"/><Relationship Id="rId4" Type="http://schemas.openxmlformats.org/officeDocument/2006/relationships/image" Target="../media/image69.jpeg"/><Relationship Id="rId9" Type="http://schemas.openxmlformats.org/officeDocument/2006/relationships/image" Target="../media/image74.png"/></Relationships>
</file>

<file path=ppt/slides/_rels/slide26.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77.png"/><Relationship Id="rId7" Type="http://schemas.openxmlformats.org/officeDocument/2006/relationships/image" Target="../media/image81.jpeg"/><Relationship Id="rId12" Type="http://schemas.openxmlformats.org/officeDocument/2006/relationships/image" Target="../media/image86.png"/><Relationship Id="rId17" Type="http://schemas.openxmlformats.org/officeDocument/2006/relationships/image" Target="../media/image91.jpeg"/><Relationship Id="rId2" Type="http://schemas.openxmlformats.org/officeDocument/2006/relationships/image" Target="../media/image76.jpeg"/><Relationship Id="rId16"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80.jpeg"/><Relationship Id="rId11" Type="http://schemas.openxmlformats.org/officeDocument/2006/relationships/image" Target="../media/image85.jpe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jpeg"/><Relationship Id="rId14" Type="http://schemas.openxmlformats.org/officeDocument/2006/relationships/image" Target="../media/image88.jpeg"/></Relationships>
</file>

<file path=ppt/slides/_rels/slide2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6.xml"/><Relationship Id="rId4" Type="http://schemas.openxmlformats.org/officeDocument/2006/relationships/image" Target="../media/image95.jpeg"/></Relationships>
</file>

<file path=ppt/slides/_rels/slide2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3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6.xml"/><Relationship Id="rId5" Type="http://schemas.openxmlformats.org/officeDocument/2006/relationships/image" Target="../media/image105.jpeg"/><Relationship Id="rId4" Type="http://schemas.openxmlformats.org/officeDocument/2006/relationships/image" Target="../media/image104.jpeg"/></Relationships>
</file>

<file path=ppt/slides/_rels/slide3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1999" cy="2039815"/>
          </a:xfrm>
          <a:solidFill>
            <a:srgbClr val="FFFF00"/>
          </a:solidFill>
        </p:spPr>
        <p:txBody>
          <a:bodyPr>
            <a:normAutofit fontScale="90000"/>
          </a:bodyPr>
          <a:lstStyle/>
          <a:p>
            <a:br>
              <a:rPr lang="en-US" sz="4400" dirty="0"/>
            </a:br>
            <a:r>
              <a:rPr lang="en-US" sz="4400" dirty="0"/>
              <a:t>Eliminating Disparities and </a:t>
            </a:r>
            <a:br>
              <a:rPr lang="en-US" sz="4400" dirty="0"/>
            </a:br>
            <a:r>
              <a:rPr lang="en-US" sz="4400" dirty="0"/>
              <a:t>Building Health Equity: A Justice Approach</a:t>
            </a:r>
            <a:br>
              <a:rPr lang="en-US" sz="4400" dirty="0"/>
            </a:br>
            <a:endParaRPr lang="en-US" sz="4400" dirty="0"/>
          </a:p>
        </p:txBody>
      </p:sp>
      <p:sp>
        <p:nvSpPr>
          <p:cNvPr id="9" name="Subtitle 2"/>
          <p:cNvSpPr txBox="1">
            <a:spLocks/>
          </p:cNvSpPr>
          <p:nvPr/>
        </p:nvSpPr>
        <p:spPr>
          <a:xfrm>
            <a:off x="280986" y="5189177"/>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Haner Hernandez, Ph.D., CPS, CADCII, LADCI</a:t>
            </a:r>
          </a:p>
          <a:p>
            <a:pPr algn="l"/>
            <a:r>
              <a:rPr lang="en-US" dirty="0">
                <a:hlinkClick r:id="rId4"/>
              </a:rPr>
              <a:t>hanerhernandez@aol.com</a:t>
            </a:r>
            <a:endParaRPr lang="en-US" dirty="0"/>
          </a:p>
          <a:p>
            <a:pPr algn="l"/>
            <a:r>
              <a:rPr lang="en-US" dirty="0"/>
              <a:t>413-627-1601</a:t>
            </a:r>
          </a:p>
        </p:txBody>
      </p:sp>
      <p:pic>
        <p:nvPicPr>
          <p:cNvPr id="10" name="Picture 2" descr="C:\Users\janer\Desktop\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8147" y="5811363"/>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janer\Desktop\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76856" y="5811363"/>
            <a:ext cx="852494" cy="8312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842926"/>
            <a:ext cx="12192000" cy="2923877"/>
          </a:xfrm>
          <a:prstGeom prst="rect">
            <a:avLst/>
          </a:prstGeom>
          <a:solidFill>
            <a:schemeClr val="accent2"/>
          </a:solidFill>
        </p:spPr>
        <p:txBody>
          <a:bodyPr wrap="square" rtlCol="0">
            <a:spAutoFit/>
          </a:bodyPr>
          <a:lstStyle/>
          <a:p>
            <a:pPr algn="ctr"/>
            <a:endParaRPr lang="en-US" sz="3200" b="1" dirty="0"/>
          </a:p>
          <a:p>
            <a:pPr algn="ctr"/>
            <a:r>
              <a:rPr lang="en-US" sz="3200" b="1" dirty="0"/>
              <a:t>Delaware Department of Health and Social Services</a:t>
            </a:r>
          </a:p>
          <a:p>
            <a:pPr algn="ctr"/>
            <a:r>
              <a:rPr lang="en-US" sz="3200" b="1" dirty="0"/>
              <a:t>State Opioid Response Network (SOR) Conference 2024</a:t>
            </a:r>
          </a:p>
          <a:p>
            <a:pPr algn="ctr"/>
            <a:r>
              <a:rPr lang="en-US" sz="3200" b="1" dirty="0"/>
              <a:t>Innovative Strategies for Engaging Key Populations</a:t>
            </a:r>
          </a:p>
          <a:p>
            <a:pPr algn="ctr"/>
            <a:r>
              <a:rPr lang="en-US" sz="2800" dirty="0"/>
              <a:t>May 29, 30, 2024, Wilmington, DE, 2024</a:t>
            </a:r>
          </a:p>
          <a:p>
            <a:pPr algn="ctr"/>
            <a:endParaRPr lang="en-US" sz="2800" dirty="0"/>
          </a:p>
        </p:txBody>
      </p:sp>
    </p:spTree>
    <p:custDataLst>
      <p:tags r:id="rId1"/>
    </p:custDataLst>
    <p:extLst>
      <p:ext uri="{BB962C8B-B14F-4D97-AF65-F5344CB8AC3E}">
        <p14:creationId xmlns:p14="http://schemas.microsoft.com/office/powerpoint/2010/main" val="1296378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lstStyle/>
          <a:p>
            <a:r>
              <a:rPr lang="en-US" dirty="0"/>
              <a:t>Disparities are Driven and Sustained by </a:t>
            </a:r>
            <a:br>
              <a:rPr lang="en-US" dirty="0"/>
            </a:br>
            <a:r>
              <a:rPr lang="en-US" dirty="0"/>
              <a:t>the Structural Determinants of Health</a:t>
            </a:r>
          </a:p>
        </p:txBody>
      </p:sp>
      <p:graphicFrame>
        <p:nvGraphicFramePr>
          <p:cNvPr id="6" name="Content Placeholder 4"/>
          <p:cNvGraphicFramePr>
            <a:graphicFrameLocks noGrp="1"/>
          </p:cNvGraphicFramePr>
          <p:nvPr>
            <p:ph sz="quarter" idx="1"/>
            <p:extLst>
              <p:ext uri="{D42A27DB-BD31-4B8C-83A1-F6EECF244321}">
                <p14:modId xmlns:p14="http://schemas.microsoft.com/office/powerpoint/2010/main" val="4172693874"/>
              </p:ext>
            </p:extLst>
          </p:nvPr>
        </p:nvGraphicFramePr>
        <p:xfrm>
          <a:off x="762000" y="1981199"/>
          <a:ext cx="10613570" cy="4463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710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Is There An Elephant In The Room? Name It And Tame I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s There An Elephant In The Room? Name It And Tame I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Don't Ignore that Elepha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936"/>
            <a:ext cx="12192000" cy="6850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552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2192000" cy="1905002"/>
          </a:xfrm>
          <a:prstGeom prst="rect">
            <a:avLst/>
          </a:prstGeom>
          <a:solidFill>
            <a:srgbClr val="FFFF00"/>
          </a:solidFill>
          <a:ln w="28575">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800" dirty="0"/>
              <a:t>Mass Incarceration</a:t>
            </a:r>
          </a:p>
        </p:txBody>
      </p:sp>
      <p:sp>
        <p:nvSpPr>
          <p:cNvPr id="7" name="Content Placeholder 2"/>
          <p:cNvSpPr txBox="1">
            <a:spLocks/>
          </p:cNvSpPr>
          <p:nvPr/>
        </p:nvSpPr>
        <p:spPr>
          <a:xfrm>
            <a:off x="0" y="1905002"/>
            <a:ext cx="12192000" cy="4952998"/>
          </a:xfrm>
          <a:prstGeom prst="rect">
            <a:avLst/>
          </a:prstGeom>
          <a:solidFill>
            <a:schemeClr val="accent2"/>
          </a:solidFill>
          <a:ln w="28575">
            <a:noFill/>
          </a:ln>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7663" indent="0">
              <a:buNone/>
              <a:tabLst>
                <a:tab pos="8001000" algn="r"/>
              </a:tabLst>
            </a:pPr>
            <a:endParaRPr lang="en-US" sz="3600" b="1" dirty="0"/>
          </a:p>
          <a:p>
            <a:pPr marL="230188" indent="0">
              <a:buNone/>
              <a:tabLst>
                <a:tab pos="8569325" algn="r"/>
              </a:tabLst>
            </a:pPr>
            <a:r>
              <a:rPr lang="en-US" sz="4800" b="1" dirty="0"/>
              <a:t>1970			 2024</a:t>
            </a:r>
          </a:p>
          <a:p>
            <a:pPr marL="230188" indent="0">
              <a:buNone/>
              <a:tabLst>
                <a:tab pos="8569325" algn="r"/>
              </a:tabLst>
            </a:pPr>
            <a:r>
              <a:rPr lang="en-US" sz="4400" b="1" dirty="0"/>
              <a:t>200,000			2.3 M</a:t>
            </a:r>
            <a:endParaRPr lang="en-US" sz="4400" b="1" dirty="0">
              <a:solidFill>
                <a:srgbClr val="FF0000"/>
              </a:solidFill>
            </a:endParaRPr>
          </a:p>
          <a:p>
            <a:pPr marL="0" indent="0" algn="ctr">
              <a:buNone/>
            </a:pPr>
            <a:r>
              <a:rPr lang="en-US" sz="3600" b="1" dirty="0"/>
              <a:t>	</a:t>
            </a:r>
          </a:p>
          <a:p>
            <a:pPr marL="0" indent="0" algn="ctr">
              <a:buNone/>
            </a:pPr>
            <a:r>
              <a:rPr lang="en-US" sz="4800" dirty="0"/>
              <a:t>5.5 to 6 Million Individuals</a:t>
            </a:r>
          </a:p>
          <a:p>
            <a:pPr marL="0" indent="0" algn="ctr">
              <a:buNone/>
            </a:pPr>
            <a:r>
              <a:rPr lang="en-US" sz="4800" dirty="0"/>
              <a:t>on Probation, Parole, House Arrest!</a:t>
            </a:r>
          </a:p>
          <a:p>
            <a:endParaRPr lang="en-US" dirty="0"/>
          </a:p>
        </p:txBody>
      </p:sp>
      <p:pic>
        <p:nvPicPr>
          <p:cNvPr id="8" name="Picture 6" descr="C:\Users\janer\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4400" y="2514600"/>
            <a:ext cx="5283199" cy="15621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498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0" y="1447356"/>
            <a:ext cx="5769232" cy="5410644"/>
          </a:xfrm>
          <a:prstGeom prst="rect">
            <a:avLst/>
          </a:prstGeom>
          <a:solidFill>
            <a:srgbClr val="FFFF00"/>
          </a:solidFill>
          <a:ln w="3175">
            <a:noFill/>
          </a:ln>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Deinstitutionalization</a:t>
            </a:r>
          </a:p>
          <a:p>
            <a:endParaRPr lang="en-US" sz="1000" dirty="0"/>
          </a:p>
          <a:p>
            <a:r>
              <a:rPr lang="en-US" sz="2800" dirty="0"/>
              <a:t>War On Drugs</a:t>
            </a:r>
          </a:p>
          <a:p>
            <a:endParaRPr lang="en-US" sz="1000" dirty="0"/>
          </a:p>
          <a:p>
            <a:r>
              <a:rPr lang="en-US" sz="2800" dirty="0"/>
              <a:t>Criminalization of Behaviors</a:t>
            </a:r>
          </a:p>
          <a:p>
            <a:endParaRPr lang="en-US" sz="1000" dirty="0"/>
          </a:p>
          <a:p>
            <a:r>
              <a:rPr lang="en-US" sz="2800" dirty="0"/>
              <a:t>Powder vs. Crack Cocaine</a:t>
            </a:r>
          </a:p>
          <a:p>
            <a:endParaRPr lang="en-US" sz="1000" dirty="0"/>
          </a:p>
          <a:p>
            <a:r>
              <a:rPr lang="en-US" sz="2800" dirty="0"/>
              <a:t>Mandatory Minimums</a:t>
            </a:r>
          </a:p>
          <a:p>
            <a:endParaRPr lang="en-US" sz="1000" dirty="0"/>
          </a:p>
          <a:p>
            <a:r>
              <a:rPr lang="en-US" sz="2800" dirty="0"/>
              <a:t>No Voting Rights</a:t>
            </a:r>
          </a:p>
        </p:txBody>
      </p:sp>
      <p:sp>
        <p:nvSpPr>
          <p:cNvPr id="8" name="Content Placeholder 3"/>
          <p:cNvSpPr txBox="1">
            <a:spLocks/>
          </p:cNvSpPr>
          <p:nvPr/>
        </p:nvSpPr>
        <p:spPr>
          <a:xfrm>
            <a:off x="6122800" y="1447356"/>
            <a:ext cx="6069200" cy="5410644"/>
          </a:xfrm>
          <a:prstGeom prst="rect">
            <a:avLst/>
          </a:prstGeom>
          <a:solidFill>
            <a:srgbClr val="FFFF00"/>
          </a:solidFill>
          <a:ln w="3175">
            <a:noFill/>
          </a:ln>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Schools Zones</a:t>
            </a:r>
          </a:p>
          <a:p>
            <a:endParaRPr lang="en-US" sz="1000" dirty="0"/>
          </a:p>
          <a:p>
            <a:r>
              <a:rPr lang="en-US" sz="2800" dirty="0"/>
              <a:t>3 Strikes and You're Out</a:t>
            </a:r>
          </a:p>
          <a:p>
            <a:endParaRPr lang="en-US" sz="1000" dirty="0"/>
          </a:p>
          <a:p>
            <a:r>
              <a:rPr lang="en-US" sz="2800" dirty="0"/>
              <a:t>Massive Prison Construction</a:t>
            </a:r>
          </a:p>
          <a:p>
            <a:endParaRPr lang="en-US" sz="1000" dirty="0"/>
          </a:p>
          <a:p>
            <a:r>
              <a:rPr lang="en-US" sz="2800" dirty="0"/>
              <a:t>Privatization of Prisons/Jails</a:t>
            </a:r>
          </a:p>
          <a:p>
            <a:endParaRPr lang="en-US" sz="1000" dirty="0"/>
          </a:p>
          <a:p>
            <a:r>
              <a:rPr lang="en-US" sz="2800" dirty="0"/>
              <a:t>Criminal Offender Records</a:t>
            </a:r>
          </a:p>
          <a:p>
            <a:endParaRPr lang="en-US" sz="1000" dirty="0"/>
          </a:p>
          <a:p>
            <a:r>
              <a:rPr lang="en-US" sz="2800" dirty="0"/>
              <a:t>Others</a:t>
            </a:r>
          </a:p>
        </p:txBody>
      </p:sp>
      <p:sp>
        <p:nvSpPr>
          <p:cNvPr id="9" name="TextBox 8"/>
          <p:cNvSpPr txBox="1"/>
          <p:nvPr/>
        </p:nvSpPr>
        <p:spPr>
          <a:xfrm>
            <a:off x="1407925" y="2574160"/>
            <a:ext cx="9144000" cy="2062103"/>
          </a:xfrm>
          <a:prstGeom prst="rect">
            <a:avLst/>
          </a:prstGeom>
          <a:solidFill>
            <a:schemeClr val="accent2"/>
          </a:solidFill>
          <a:ln w="57150">
            <a:noFill/>
          </a:ln>
        </p:spPr>
        <p:txBody>
          <a:bodyPr wrap="square" rtlCol="0">
            <a:spAutoFit/>
          </a:bodyPr>
          <a:lstStyle/>
          <a:p>
            <a:pPr algn="ctr"/>
            <a:r>
              <a:rPr lang="en-US" sz="4800" b="1" dirty="0"/>
              <a:t>So Called “Plea Bargains:”</a:t>
            </a:r>
          </a:p>
          <a:p>
            <a:pPr marL="1428750" indent="-228600">
              <a:buFont typeface="Arial" pitchFamily="34" charset="0"/>
              <a:buChar char="•"/>
            </a:pPr>
            <a:r>
              <a:rPr lang="en-US" sz="4000" dirty="0"/>
              <a:t>97% at the Federal level</a:t>
            </a:r>
          </a:p>
          <a:p>
            <a:pPr marL="1428750" indent="-228600">
              <a:buFont typeface="Arial" pitchFamily="34" charset="0"/>
              <a:buChar char="•"/>
            </a:pPr>
            <a:r>
              <a:rPr lang="en-US" sz="4000" dirty="0"/>
              <a:t>94% State Level</a:t>
            </a:r>
          </a:p>
        </p:txBody>
      </p:sp>
      <p:sp>
        <p:nvSpPr>
          <p:cNvPr id="6" name="Title 1"/>
          <p:cNvSpPr txBox="1">
            <a:spLocks/>
          </p:cNvSpPr>
          <p:nvPr/>
        </p:nvSpPr>
        <p:spPr>
          <a:xfrm>
            <a:off x="0" y="5431971"/>
            <a:ext cx="12192000" cy="1447356"/>
          </a:xfrm>
          <a:prstGeom prst="rect">
            <a:avLst/>
          </a:prstGeom>
          <a:solidFill>
            <a:schemeClr val="accent2"/>
          </a:solidFill>
          <a:ln w="28575">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a:t>Is this System Broken?</a:t>
            </a:r>
          </a:p>
        </p:txBody>
      </p:sp>
      <p:sp>
        <p:nvSpPr>
          <p:cNvPr id="10" name="Title 1"/>
          <p:cNvSpPr txBox="1">
            <a:spLocks/>
          </p:cNvSpPr>
          <p:nvPr/>
        </p:nvSpPr>
        <p:spPr>
          <a:xfrm>
            <a:off x="0" y="0"/>
            <a:ext cx="12192000" cy="1447356"/>
          </a:xfrm>
          <a:prstGeom prst="rect">
            <a:avLst/>
          </a:prstGeom>
          <a:solidFill>
            <a:schemeClr val="accent2"/>
          </a:solidFill>
          <a:ln w="28575">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a:t>Policies that Drive Incarceration</a:t>
            </a:r>
          </a:p>
        </p:txBody>
      </p:sp>
      <p:sp>
        <p:nvSpPr>
          <p:cNvPr id="11" name="Title 1"/>
          <p:cNvSpPr txBox="1">
            <a:spLocks/>
          </p:cNvSpPr>
          <p:nvPr/>
        </p:nvSpPr>
        <p:spPr>
          <a:xfrm>
            <a:off x="0" y="2563273"/>
            <a:ext cx="12218800" cy="2072989"/>
          </a:xfrm>
          <a:prstGeom prst="rect">
            <a:avLst/>
          </a:prstGeom>
          <a:solidFill>
            <a:schemeClr val="tx1"/>
          </a:solidFill>
          <a:ln w="28575">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dirty="0">
              <a:solidFill>
                <a:schemeClr val="bg1"/>
              </a:solidFill>
            </a:endParaRPr>
          </a:p>
          <a:p>
            <a:r>
              <a:rPr lang="en-US" sz="6000" dirty="0">
                <a:solidFill>
                  <a:schemeClr val="bg1"/>
                </a:solidFill>
              </a:rPr>
              <a:t>NOT Broken: Deliberate Policies!</a:t>
            </a:r>
          </a:p>
        </p:txBody>
      </p:sp>
    </p:spTree>
    <p:extLst>
      <p:ext uri="{BB962C8B-B14F-4D97-AF65-F5344CB8AC3E}">
        <p14:creationId xmlns:p14="http://schemas.microsoft.com/office/powerpoint/2010/main" val="224614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6"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janer\Desktop\ood.jpg"/>
          <p:cNvPicPr>
            <a:picLocks noGrp="1" noChangeAspect="1" noChangeArrowheads="1"/>
          </p:cNvPicPr>
          <p:nvPr>
            <p:ph type="pic" sz="quarter" idx="4294967295"/>
          </p:nvPr>
        </p:nvPicPr>
        <p:blipFill>
          <a:blip r:embed="rId4">
            <a:extLst>
              <a:ext uri="{28A0092B-C50C-407E-A947-70E740481C1C}">
                <a14:useLocalDpi xmlns:a14="http://schemas.microsoft.com/office/drawing/2010/main" val="0"/>
              </a:ext>
            </a:extLst>
          </a:blip>
          <a:srcRect l="15441" r="15441"/>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2568801"/>
            <a:ext cx="12191999" cy="1569660"/>
          </a:xfrm>
          <a:prstGeom prst="rect">
            <a:avLst/>
          </a:prstGeom>
          <a:solidFill>
            <a:schemeClr val="accent2"/>
          </a:solidFill>
        </p:spPr>
        <p:txBody>
          <a:bodyPr wrap="square" rtlCol="0">
            <a:spAutoFit/>
          </a:bodyPr>
          <a:lstStyle/>
          <a:p>
            <a:pPr algn="ctr"/>
            <a:r>
              <a:rPr lang="en-US" sz="4800" dirty="0"/>
              <a:t>After decades of </a:t>
            </a:r>
            <a:r>
              <a:rPr lang="en-US" sz="4800" dirty="0" err="1"/>
              <a:t>racialized</a:t>
            </a:r>
            <a:r>
              <a:rPr lang="en-US" sz="4800" dirty="0"/>
              <a:t> and poor people dying, why declare a crisis in recent history?</a:t>
            </a:r>
          </a:p>
        </p:txBody>
      </p:sp>
    </p:spTree>
    <p:custDataLst>
      <p:tags r:id="rId1"/>
    </p:custDataLst>
    <p:extLst>
      <p:ext uri="{BB962C8B-B14F-4D97-AF65-F5344CB8AC3E}">
        <p14:creationId xmlns:p14="http://schemas.microsoft.com/office/powerpoint/2010/main" val="374074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ew York Health Act Too Costly for Taxpayers | NY State Sen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3266521" cy="20068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ntal Health and Well-Being | The American University in Cair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648200"/>
            <a:ext cx="3266521"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ffordable housing is a priority for many voters, so how do the party  platforms measure up? | CBC New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25480" y="4648200"/>
            <a:ext cx="3266521"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est US Online Gambling Sites | US Exclusive Casino Sit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05185" y="2271709"/>
            <a:ext cx="3285334" cy="214789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sino Vector Art, Icons, and Graphics for Free Downloa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05186" y="0"/>
            <a:ext cx="3285334" cy="216320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ducation Hour | Voices of Yout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 y="2133601"/>
            <a:ext cx="3266521" cy="22859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criminalizat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2594" y="-11725"/>
            <a:ext cx="3531406" cy="214532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hild Welfare System - NNEDV"/>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2594" y="4648201"/>
            <a:ext cx="3531406" cy="21980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5400000">
            <a:off x="4951272" y="3032556"/>
            <a:ext cx="6869725" cy="769441"/>
          </a:xfrm>
          <a:prstGeom prst="rect">
            <a:avLst/>
          </a:prstGeom>
          <a:solidFill>
            <a:srgbClr val="FFFF00"/>
          </a:solidFill>
        </p:spPr>
        <p:txBody>
          <a:bodyPr wrap="square" rtlCol="0">
            <a:spAutoFit/>
          </a:bodyPr>
          <a:lstStyle/>
          <a:p>
            <a:pPr algn="ctr"/>
            <a:r>
              <a:rPr lang="en-US" sz="4400" dirty="0"/>
              <a:t>Employment</a:t>
            </a:r>
          </a:p>
        </p:txBody>
      </p:sp>
      <p:sp>
        <p:nvSpPr>
          <p:cNvPr id="14" name="TextBox 13"/>
          <p:cNvSpPr txBox="1"/>
          <p:nvPr/>
        </p:nvSpPr>
        <p:spPr>
          <a:xfrm rot="16200000">
            <a:off x="333884" y="3050140"/>
            <a:ext cx="6904894" cy="769441"/>
          </a:xfrm>
          <a:prstGeom prst="rect">
            <a:avLst/>
          </a:prstGeom>
          <a:solidFill>
            <a:schemeClr val="tx2">
              <a:lumMod val="60000"/>
              <a:lumOff val="40000"/>
            </a:schemeClr>
          </a:solidFill>
        </p:spPr>
        <p:txBody>
          <a:bodyPr wrap="square" rtlCol="0">
            <a:spAutoFit/>
          </a:bodyPr>
          <a:lstStyle/>
          <a:p>
            <a:pPr algn="ctr"/>
            <a:r>
              <a:rPr lang="en-US" sz="4400" dirty="0"/>
              <a:t>Workforce</a:t>
            </a:r>
          </a:p>
        </p:txBody>
      </p:sp>
      <p:pic>
        <p:nvPicPr>
          <p:cNvPr id="1042" name="Picture 18" descr="Substance Use Disorders – UWWV"/>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2595" y="2229031"/>
            <a:ext cx="3531404" cy="2376490"/>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txBox="1">
            <a:spLocks/>
          </p:cNvSpPr>
          <p:nvPr/>
        </p:nvSpPr>
        <p:spPr>
          <a:xfrm>
            <a:off x="-21167" y="2819400"/>
            <a:ext cx="12217400" cy="1752600"/>
          </a:xfrm>
          <a:prstGeom prst="rect">
            <a:avLst/>
          </a:prstGeom>
          <a:solidFill>
            <a:schemeClr val="accent2"/>
          </a:solidFill>
          <a:ln w="1905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4800" dirty="0">
                <a:latin typeface="+mj-lt"/>
              </a:rPr>
              <a:t>Myopic View of what the Problems are; Myopic Solutions that Sustain Inequities. </a:t>
            </a:r>
          </a:p>
        </p:txBody>
      </p:sp>
    </p:spTree>
    <p:extLst>
      <p:ext uri="{BB962C8B-B14F-4D97-AF65-F5344CB8AC3E}">
        <p14:creationId xmlns:p14="http://schemas.microsoft.com/office/powerpoint/2010/main" val="427337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FFFF00"/>
          </a:solidFill>
        </p:spPr>
        <p:txBody>
          <a:bodyPr/>
          <a:lstStyle/>
          <a:p>
            <a:pPr algn="ctr"/>
            <a:r>
              <a:rPr lang="en-US" dirty="0"/>
              <a:t>What do You Think has Been the Impact?</a:t>
            </a:r>
          </a:p>
        </p:txBody>
      </p:sp>
      <p:pic>
        <p:nvPicPr>
          <p:cNvPr id="4" name="Picture 2" descr="C:\Users\janer\Desktop\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1765" y="2438400"/>
            <a:ext cx="7663543" cy="22548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janer\Deskto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96527"/>
            <a:ext cx="2721429" cy="17733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stig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4786" y="4714875"/>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janer\Desktop\lables.j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4257" y="1396528"/>
            <a:ext cx="3167742" cy="17034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janer\Desktop\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220" y="4800600"/>
            <a:ext cx="4182665"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janer\Desktop\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60230" y="4733326"/>
            <a:ext cx="3831770" cy="2124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45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janer\Desktop\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24429"/>
            <a:ext cx="11790921" cy="350649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aner\Desktop\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630923"/>
            <a:ext cx="2801184" cy="266065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janer\Desktop\4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7427" y="5629939"/>
            <a:ext cx="5283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janer\Desktop\5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4801" y="3962401"/>
            <a:ext cx="4069321" cy="26690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janer\Desktop\7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99838" y="3737143"/>
            <a:ext cx="2905465" cy="2179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87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31"/>
                                        </p:tgtEl>
                                        <p:attrNameLst>
                                          <p:attrName>style.visibility</p:attrName>
                                        </p:attrNameLst>
                                      </p:cBhvr>
                                      <p:to>
                                        <p:strVal val="visible"/>
                                      </p:to>
                                    </p:set>
                                    <p:animEffect transition="in" filter="barn(inVertical)">
                                      <p:cBhvr>
                                        <p:cTn id="14" dur="500"/>
                                        <p:tgtEl>
                                          <p:spTgt spid="103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33"/>
                                        </p:tgtEl>
                                        <p:attrNameLst>
                                          <p:attrName>style.visibility</p:attrName>
                                        </p:attrNameLst>
                                      </p:cBhvr>
                                      <p:to>
                                        <p:strVal val="visible"/>
                                      </p:to>
                                    </p:set>
                                    <p:animEffect transition="in" filter="barn(inVertical)">
                                      <p:cBhvr>
                                        <p:cTn id="19" dur="500"/>
                                        <p:tgtEl>
                                          <p:spTgt spid="103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wipe(down)">
                                      <p:cBhvr>
                                        <p:cTn id="2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0037" y="2579687"/>
            <a:ext cx="11663363" cy="1325563"/>
          </a:xfrm>
          <a:solidFill>
            <a:srgbClr val="FFFF00"/>
          </a:solidFill>
        </p:spPr>
        <p:txBody>
          <a:bodyPr/>
          <a:lstStyle/>
          <a:p>
            <a:pPr algn="ctr"/>
            <a:r>
              <a:rPr lang="en-US" dirty="0"/>
              <a:t>Strength Based Strategies, </a:t>
            </a:r>
            <a:br>
              <a:rPr lang="en-US" dirty="0"/>
            </a:br>
            <a:r>
              <a:rPr lang="en-US" dirty="0"/>
              <a:t>Techniques and Solutions</a:t>
            </a:r>
          </a:p>
        </p:txBody>
      </p:sp>
      <p:pic>
        <p:nvPicPr>
          <p:cNvPr id="7" name="Picture 4" descr="C:\Users\ACamacho\AppData\Local\Microsoft\Windows\Temporary Internet Files\Content.IE5\R2G8EI0M\MP90038137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0062" y="4190689"/>
            <a:ext cx="3690938" cy="24529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02938" y="128586"/>
            <a:ext cx="3690938" cy="23050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C:\Users\ACamacho\AppData\Local\Microsoft\Windows\Temporary Internet Files\Content.IE5\GTOIWUU6\MP90031394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01112" y="4190690"/>
            <a:ext cx="3062288" cy="24529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037" y="4190688"/>
            <a:ext cx="2814638" cy="2452993"/>
          </a:xfrm>
          <a:prstGeom prst="rect">
            <a:avLst/>
          </a:prstGeom>
        </p:spPr>
      </p:pic>
      <p:pic>
        <p:nvPicPr>
          <p:cNvPr id="11" name="Picture 2" descr="C:\Users\ACamacho\AppData\Local\Microsoft\Windows\Temporary Internet Files\Content.IE5\3KJH42JL\MP900426589[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15642" y="128586"/>
            <a:ext cx="3247758" cy="23050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0037" y="128586"/>
            <a:ext cx="3310026" cy="23050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0297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25" y="165100"/>
            <a:ext cx="10515600" cy="1325563"/>
          </a:xfrm>
          <a:solidFill>
            <a:srgbClr val="FFFF00"/>
          </a:solidFill>
        </p:spPr>
        <p:txBody>
          <a:bodyPr>
            <a:normAutofit/>
          </a:bodyPr>
          <a:lstStyle/>
          <a:p>
            <a:r>
              <a:rPr lang="en-US" sz="6000" dirty="0"/>
              <a:t>Cultural Humility</a:t>
            </a:r>
          </a:p>
        </p:txBody>
      </p:sp>
      <p:sp>
        <p:nvSpPr>
          <p:cNvPr id="3" name="Content Placeholder 2"/>
          <p:cNvSpPr>
            <a:spLocks noGrp="1"/>
          </p:cNvSpPr>
          <p:nvPr>
            <p:ph sz="quarter" idx="10"/>
          </p:nvPr>
        </p:nvSpPr>
        <p:spPr>
          <a:xfrm>
            <a:off x="332943" y="1713489"/>
            <a:ext cx="7368020" cy="4787323"/>
          </a:xfrm>
        </p:spPr>
        <p:txBody>
          <a:bodyPr>
            <a:noAutofit/>
          </a:bodyPr>
          <a:lstStyle/>
          <a:p>
            <a:pPr marL="0" indent="0">
              <a:buNone/>
            </a:pPr>
            <a:r>
              <a:rPr lang="en-US" sz="3200" dirty="0"/>
              <a:t>“Cultural Humility incorporates a </a:t>
            </a:r>
            <a:r>
              <a:rPr lang="en-US" sz="3200" b="1" dirty="0"/>
              <a:t>lifelong commitment to self-evaluation and self critique</a:t>
            </a:r>
            <a:r>
              <a:rPr lang="en-US" sz="3200" dirty="0"/>
              <a:t> to </a:t>
            </a:r>
            <a:r>
              <a:rPr lang="en-US" sz="3200" b="1" dirty="0"/>
              <a:t>redressing the power imbalances </a:t>
            </a:r>
            <a:r>
              <a:rPr lang="en-US" sz="3200" dirty="0"/>
              <a:t>in the </a:t>
            </a:r>
            <a:r>
              <a:rPr lang="en-US" sz="3200" strike="sngStrike" dirty="0"/>
              <a:t>patient-physician</a:t>
            </a:r>
            <a:r>
              <a:rPr lang="en-US" sz="3200" dirty="0"/>
              <a:t> dynamic and to developing </a:t>
            </a:r>
            <a:r>
              <a:rPr lang="en-US" sz="3200" b="1" dirty="0"/>
              <a:t>mutually beneficial and non-paternalistic</a:t>
            </a:r>
            <a:r>
              <a:rPr lang="en-US" sz="3200" dirty="0"/>
              <a:t> clinical and </a:t>
            </a:r>
            <a:r>
              <a:rPr lang="en-US" sz="3200" b="1" dirty="0"/>
              <a:t>advocacy partnerships with communities</a:t>
            </a:r>
            <a:r>
              <a:rPr lang="en-US" sz="3200" dirty="0"/>
              <a:t> on behalf of individuals and the defined population.” </a:t>
            </a:r>
          </a:p>
          <a:p>
            <a:pPr marL="0" indent="0">
              <a:buNone/>
            </a:pPr>
            <a:r>
              <a:rPr lang="en-US" sz="3200" dirty="0"/>
              <a:t>(</a:t>
            </a:r>
            <a:r>
              <a:rPr lang="en-US" sz="3200" dirty="0" err="1"/>
              <a:t>Tervalon</a:t>
            </a:r>
            <a:r>
              <a:rPr lang="en-US" sz="3200" dirty="0"/>
              <a:t> and </a:t>
            </a:r>
            <a:r>
              <a:rPr lang="en-US" sz="3200" dirty="0" err="1"/>
              <a:t>Murry</a:t>
            </a:r>
            <a:r>
              <a:rPr lang="en-US" sz="3200" dirty="0"/>
              <a:t>-Garcia, 1998)</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4676" y="1120655"/>
            <a:ext cx="3753029" cy="1887259"/>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9832" y="3199881"/>
            <a:ext cx="2289695" cy="2430604"/>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8699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3"/>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701" y="11433"/>
            <a:ext cx="10655300" cy="723275"/>
          </a:xfrm>
          <a:prstGeom prst="rect">
            <a:avLst/>
          </a:prstGeom>
          <a:solidFill>
            <a:schemeClr val="tx1"/>
          </a:solidFill>
        </p:spPr>
        <p:txBody>
          <a:bodyPr wrap="square" rtlCol="0">
            <a:spAutoFit/>
          </a:bodyPr>
          <a:lstStyle/>
          <a:p>
            <a:pPr marL="85725"/>
            <a:endParaRPr lang="en-US" sz="800" b="1" dirty="0">
              <a:solidFill>
                <a:schemeClr val="bg1"/>
              </a:solidFill>
            </a:endParaRPr>
          </a:p>
          <a:p>
            <a:pPr marL="85725"/>
            <a:r>
              <a:rPr lang="en-US" sz="3300" dirty="0">
                <a:solidFill>
                  <a:schemeClr val="bg1"/>
                </a:solidFill>
              </a:rPr>
              <a:t>Yes, I Earned a PhD, CPS, CADCII, LADCI</a:t>
            </a:r>
          </a:p>
        </p:txBody>
      </p:sp>
      <p:pic>
        <p:nvPicPr>
          <p:cNvPr id="8" name="Picture 7" descr="0DobleMu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9820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572000" y="0"/>
            <a:ext cx="7620000" cy="600164"/>
          </a:xfrm>
          <a:prstGeom prst="rect">
            <a:avLst/>
          </a:prstGeom>
          <a:solidFill>
            <a:schemeClr val="tx1"/>
          </a:solidFill>
        </p:spPr>
        <p:txBody>
          <a:bodyPr wrap="square" rtlCol="0">
            <a:spAutoFit/>
          </a:bodyPr>
          <a:lstStyle/>
          <a:p>
            <a:r>
              <a:rPr lang="en-US" sz="3300" dirty="0">
                <a:solidFill>
                  <a:schemeClr val="bg1"/>
                </a:solidFill>
              </a:rPr>
              <a:t>And, I Earned my GED in Prison!</a:t>
            </a:r>
          </a:p>
        </p:txBody>
      </p:sp>
    </p:spTree>
    <p:extLst>
      <p:ext uri="{BB962C8B-B14F-4D97-AF65-F5344CB8AC3E}">
        <p14:creationId xmlns:p14="http://schemas.microsoft.com/office/powerpoint/2010/main" val="27728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C:\Users\janer\Desktop\more.j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3600" y="1066800"/>
            <a:ext cx="49784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janer\Desktop\strength based.j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0"/>
            <a:ext cx="8620125" cy="1543258"/>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janer\Desktop\strength.j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15664"/>
            <a:ext cx="6807200" cy="2032337"/>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janer\Desktop\einstien.j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524936"/>
            <a:ext cx="5513860" cy="2333065"/>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C:\Users\janer\Desktop\women.jp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4833" y="4524935"/>
            <a:ext cx="3695700" cy="233306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Users\janer\Desktop\beleife.jp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20125" y="3919454"/>
            <a:ext cx="3571875" cy="29385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1"/>
            <a:ext cx="12192000" cy="1015663"/>
          </a:xfrm>
          <a:prstGeom prst="rect">
            <a:avLst/>
          </a:prstGeom>
          <a:solidFill>
            <a:srgbClr val="FFFF00"/>
          </a:solidFill>
        </p:spPr>
        <p:txBody>
          <a:bodyPr wrap="square" rtlCol="0">
            <a:spAutoFit/>
          </a:bodyPr>
          <a:lstStyle/>
          <a:p>
            <a:pPr algn="ctr"/>
            <a:r>
              <a:rPr lang="en-US" sz="6000" dirty="0">
                <a:latin typeface="+mj-lt"/>
              </a:rPr>
              <a:t>Our Language &amp; Actions Matter</a:t>
            </a:r>
          </a:p>
        </p:txBody>
      </p:sp>
    </p:spTree>
    <p:extLst>
      <p:ext uri="{BB962C8B-B14F-4D97-AF65-F5344CB8AC3E}">
        <p14:creationId xmlns:p14="http://schemas.microsoft.com/office/powerpoint/2010/main" val="242063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rgbClr val="FFFF00"/>
          </a:solidFill>
        </p:spPr>
        <p:txBody>
          <a:bodyPr>
            <a:normAutofit/>
          </a:bodyPr>
          <a:lstStyle/>
          <a:p>
            <a:r>
              <a:rPr lang="en-US" sz="6000" dirty="0"/>
              <a:t> Health Equity……</a:t>
            </a:r>
          </a:p>
        </p:txBody>
      </p:sp>
      <p:sp>
        <p:nvSpPr>
          <p:cNvPr id="3" name="Content Placeholder 2"/>
          <p:cNvSpPr>
            <a:spLocks noGrp="1"/>
          </p:cNvSpPr>
          <p:nvPr>
            <p:ph sz="quarter" idx="10"/>
          </p:nvPr>
        </p:nvSpPr>
        <p:spPr>
          <a:xfrm>
            <a:off x="332943" y="1713489"/>
            <a:ext cx="7582845" cy="4887335"/>
          </a:xfrm>
        </p:spPr>
        <p:txBody>
          <a:bodyPr>
            <a:normAutofit fontScale="92500"/>
          </a:bodyPr>
          <a:lstStyle/>
          <a:p>
            <a:pPr marL="0" indent="0">
              <a:buNone/>
            </a:pPr>
            <a:r>
              <a:rPr lang="en-US" sz="3600" dirty="0"/>
              <a:t>“</a:t>
            </a:r>
            <a:r>
              <a:rPr lang="en-US" sz="3600" b="1" dirty="0"/>
              <a:t>Behavioral Health Equity is the right to access quality health care for all populations </a:t>
            </a:r>
            <a:r>
              <a:rPr lang="en-US" sz="3600" dirty="0"/>
              <a:t>regardless of the individual’s race, ethnicity, gender, socioeconomic status, sexual orientation, geographical location and social conditions through prevention and treatment of mental health and substance use conditions and disorders.”  SAMHSA</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44388" y="1542302"/>
            <a:ext cx="3408691" cy="2272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3"/>
          <a:stretch>
            <a:fillRect/>
          </a:stretch>
        </p:blipFill>
        <p:spPr>
          <a:xfrm>
            <a:off x="9346680" y="3587723"/>
            <a:ext cx="2526234" cy="2023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53527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12192000" cy="5791200"/>
          </a:xfrm>
          <a:prstGeom prst="rect">
            <a:avLst/>
          </a:prstGeom>
        </p:spPr>
      </p:pic>
      <p:sp>
        <p:nvSpPr>
          <p:cNvPr id="6" name="TextBox 5"/>
          <p:cNvSpPr txBox="1"/>
          <p:nvPr/>
        </p:nvSpPr>
        <p:spPr>
          <a:xfrm>
            <a:off x="0" y="-3810"/>
            <a:ext cx="12192000" cy="1107996"/>
          </a:xfrm>
          <a:prstGeom prst="rect">
            <a:avLst/>
          </a:prstGeom>
          <a:solidFill>
            <a:schemeClr val="accent2"/>
          </a:solidFill>
        </p:spPr>
        <p:txBody>
          <a:bodyPr wrap="square" rtlCol="0">
            <a:spAutoFit/>
          </a:bodyPr>
          <a:lstStyle/>
          <a:p>
            <a:pPr algn="ctr"/>
            <a:r>
              <a:rPr lang="en-US" sz="6600" dirty="0"/>
              <a:t>Build Equity!!!</a:t>
            </a:r>
          </a:p>
        </p:txBody>
      </p:sp>
      <p:sp>
        <p:nvSpPr>
          <p:cNvPr id="2" name="TextBox 1"/>
          <p:cNvSpPr txBox="1"/>
          <p:nvPr/>
        </p:nvSpPr>
        <p:spPr>
          <a:xfrm>
            <a:off x="4572000" y="5867401"/>
            <a:ext cx="3352800" cy="1323439"/>
          </a:xfrm>
          <a:prstGeom prst="rect">
            <a:avLst/>
          </a:prstGeom>
          <a:noFill/>
        </p:spPr>
        <p:txBody>
          <a:bodyPr wrap="square" rtlCol="0">
            <a:spAutoFit/>
          </a:bodyPr>
          <a:lstStyle/>
          <a:p>
            <a:r>
              <a:rPr lang="en-US" sz="8000" dirty="0">
                <a:solidFill>
                  <a:srgbClr val="FF0000"/>
                </a:solidFill>
              </a:rPr>
              <a:t>XXXX</a:t>
            </a:r>
          </a:p>
        </p:txBody>
      </p:sp>
    </p:spTree>
    <p:extLst>
      <p:ext uri="{BB962C8B-B14F-4D97-AF65-F5344CB8AC3E}">
        <p14:creationId xmlns:p14="http://schemas.microsoft.com/office/powerpoint/2010/main" val="182043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Users\janer\Desktop\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458951"/>
            <a:ext cx="640080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janer\Desktop\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14400" y="0"/>
            <a:ext cx="20320000" cy="762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03121" y="-152400"/>
            <a:ext cx="5486400" cy="1754326"/>
          </a:xfrm>
          <a:prstGeom prst="rect">
            <a:avLst/>
          </a:prstGeom>
          <a:solidFill>
            <a:schemeClr val="accent2"/>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p:txBody>
      </p:sp>
      <p:sp>
        <p:nvSpPr>
          <p:cNvPr id="8" name="TextBox 7"/>
          <p:cNvSpPr txBox="1"/>
          <p:nvPr/>
        </p:nvSpPr>
        <p:spPr>
          <a:xfrm>
            <a:off x="6705600" y="5192751"/>
            <a:ext cx="5486400" cy="1754326"/>
          </a:xfrm>
          <a:prstGeom prst="rect">
            <a:avLst/>
          </a:prstGeom>
          <a:solidFill>
            <a:schemeClr val="accent2"/>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33464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a:solidFill>
            <a:srgbClr val="FFFF00"/>
          </a:solidFill>
        </p:spPr>
        <p:txBody>
          <a:bodyPr>
            <a:noAutofit/>
          </a:bodyPr>
          <a:lstStyle/>
          <a:p>
            <a:r>
              <a:rPr lang="en-US" sz="7200" dirty="0"/>
              <a:t>Building Sustainable Equity</a:t>
            </a:r>
          </a:p>
        </p:txBody>
      </p:sp>
      <p:sp>
        <p:nvSpPr>
          <p:cNvPr id="3" name="Content Placeholder 2"/>
          <p:cNvSpPr>
            <a:spLocks noGrp="1"/>
          </p:cNvSpPr>
          <p:nvPr>
            <p:ph idx="1"/>
          </p:nvPr>
        </p:nvSpPr>
        <p:spPr>
          <a:xfrm>
            <a:off x="0" y="1600202"/>
            <a:ext cx="12192000" cy="5257799"/>
          </a:xfrm>
          <a:solidFill>
            <a:schemeClr val="bg1"/>
          </a:solidFill>
        </p:spPr>
        <p:txBody>
          <a:bodyPr>
            <a:normAutofit/>
          </a:bodyPr>
          <a:lstStyle/>
          <a:p>
            <a:pPr marL="685800"/>
            <a:endParaRPr lang="en-US" sz="2000" dirty="0"/>
          </a:p>
          <a:p>
            <a:pPr marL="685800"/>
            <a:r>
              <a:rPr lang="en-US" dirty="0"/>
              <a:t>Simply Delivering Services with Token Participation and Involvement that Sustain the Status Quo is </a:t>
            </a:r>
            <a:r>
              <a:rPr lang="en-US" b="1" dirty="0"/>
              <a:t>NOT Equity</a:t>
            </a:r>
            <a:r>
              <a:rPr lang="en-US" dirty="0"/>
              <a:t>.</a:t>
            </a:r>
          </a:p>
          <a:p>
            <a:pPr marL="685800"/>
            <a:endParaRPr lang="en-US" sz="2000" dirty="0"/>
          </a:p>
          <a:p>
            <a:pPr marL="685800"/>
            <a:r>
              <a:rPr lang="en-US" b="1" dirty="0"/>
              <a:t>Working Actively to Dismantle Systems of Oppression and the Structural Determinants </a:t>
            </a:r>
            <a:r>
              <a:rPr lang="en-US" dirty="0"/>
              <a:t>is a Form of Community Driven Prevention  and is Social Justice and Equity in Action.</a:t>
            </a:r>
          </a:p>
          <a:p>
            <a:pPr marL="685800">
              <a:buNone/>
            </a:pPr>
            <a:endParaRPr lang="en-US" sz="2000" dirty="0"/>
          </a:p>
          <a:p>
            <a:pPr marL="685800"/>
            <a:r>
              <a:rPr lang="en-US" dirty="0"/>
              <a:t>Our Movement Doesn’t' Need Allies! </a:t>
            </a:r>
            <a:r>
              <a:rPr lang="en-US" b="1" dirty="0"/>
              <a:t>We need Co-conspirators and Co-Defendants, people who lead with Cultural Humility</a:t>
            </a:r>
            <a:r>
              <a:rPr lang="en-US" dirty="0"/>
              <a:t>.</a:t>
            </a:r>
          </a:p>
        </p:txBody>
      </p:sp>
    </p:spTree>
    <p:extLst>
      <p:ext uri="{BB962C8B-B14F-4D97-AF65-F5344CB8AC3E}">
        <p14:creationId xmlns:p14="http://schemas.microsoft.com/office/powerpoint/2010/main" val="109562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4800" y="1361273"/>
            <a:ext cx="7823200" cy="5496727"/>
          </a:xfrm>
          <a:prstGeom prst="rect">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304800" y="228600"/>
            <a:ext cx="11480800" cy="1060291"/>
          </a:xfrm>
          <a:prstGeom prst="rect">
            <a:avLst/>
          </a:prstGeom>
          <a:solidFill>
            <a:srgbClr val="FFFF00"/>
          </a:solidFill>
          <a:ln w="28575">
            <a:solidFill>
              <a:schemeClr val="tx1"/>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t>Follow the Money……….</a:t>
            </a:r>
          </a:p>
        </p:txBody>
      </p:sp>
      <p:pic>
        <p:nvPicPr>
          <p:cNvPr id="1026" name="Picture 2" descr="C:\Users\janer\Deskto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549525"/>
            <a:ext cx="2999511" cy="233667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aner\Desktop\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0" y="4038600"/>
            <a:ext cx="2999511"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aner\Desktop\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8507" y="1549527"/>
            <a:ext cx="4196293" cy="233667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aner\Desktop\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28507" y="4065270"/>
            <a:ext cx="4196293" cy="25641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janer\Desktop\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3607" y="1549526"/>
            <a:ext cx="2521079" cy="355587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janer\Desktop\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86209" y="4998022"/>
            <a:ext cx="3596344" cy="16313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janer\Desktop\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3174" y="1689444"/>
            <a:ext cx="5344053" cy="34159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7867" y="5842338"/>
            <a:ext cx="11480800" cy="1015663"/>
          </a:xfrm>
          <a:prstGeom prst="rect">
            <a:avLst/>
          </a:prstGeom>
          <a:solidFill>
            <a:srgbClr val="FFFF00"/>
          </a:solidFill>
          <a:ln w="28575">
            <a:solidFill>
              <a:schemeClr val="tx1"/>
            </a:solidFill>
          </a:ln>
        </p:spPr>
        <p:txBody>
          <a:bodyPr wrap="square" rtlCol="0">
            <a:spAutoFit/>
          </a:bodyPr>
          <a:lstStyle/>
          <a:p>
            <a:pPr algn="ctr"/>
            <a:r>
              <a:rPr lang="en-US" sz="6000" dirty="0">
                <a:latin typeface="+mj-lt"/>
              </a:rPr>
              <a:t>Single Focus Solution</a:t>
            </a:r>
          </a:p>
        </p:txBody>
      </p:sp>
      <p:pic>
        <p:nvPicPr>
          <p:cNvPr id="13" name="Picture 9" descr="C:\Users\janer\Desktop\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1288891"/>
            <a:ext cx="11480800" cy="455344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0" y="-21606"/>
            <a:ext cx="12192000" cy="1938992"/>
          </a:xfrm>
          <a:prstGeom prst="rect">
            <a:avLst/>
          </a:prstGeom>
          <a:solidFill>
            <a:srgbClr val="FFFF00"/>
          </a:solidFill>
          <a:ln w="57150">
            <a:noFill/>
          </a:ln>
        </p:spPr>
        <p:txBody>
          <a:bodyPr wrap="square" rtlCol="0">
            <a:spAutoFit/>
          </a:bodyPr>
          <a:lstStyle/>
          <a:p>
            <a:pPr algn="ctr"/>
            <a:r>
              <a:rPr lang="en-US" sz="6000" dirty="0">
                <a:latin typeface="+mj-lt"/>
              </a:rPr>
              <a:t>All Credible Evidence and </a:t>
            </a:r>
          </a:p>
          <a:p>
            <a:pPr algn="ctr"/>
            <a:r>
              <a:rPr lang="en-US" sz="6000" dirty="0">
                <a:latin typeface="+mj-lt"/>
              </a:rPr>
              <a:t>Outcomes Show That There are</a:t>
            </a:r>
          </a:p>
        </p:txBody>
      </p:sp>
      <p:pic>
        <p:nvPicPr>
          <p:cNvPr id="19" name="Picture 18" descr="Infinite Pathways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1917385"/>
            <a:ext cx="12192000" cy="3937629"/>
          </a:xfrm>
          <a:prstGeom prst="rect">
            <a:avLst/>
          </a:prstGeom>
          <a:solidFill>
            <a:schemeClr val="accent6">
              <a:lumMod val="75000"/>
            </a:schemeClr>
          </a:solidFill>
        </p:spPr>
      </p:pic>
      <p:sp>
        <p:nvSpPr>
          <p:cNvPr id="20" name="TextBox 19"/>
          <p:cNvSpPr txBox="1"/>
          <p:nvPr/>
        </p:nvSpPr>
        <p:spPr>
          <a:xfrm>
            <a:off x="0" y="5855015"/>
            <a:ext cx="12192000" cy="1015663"/>
          </a:xfrm>
          <a:prstGeom prst="rect">
            <a:avLst/>
          </a:prstGeom>
          <a:solidFill>
            <a:srgbClr val="FFFF00"/>
          </a:solidFill>
          <a:ln w="28575">
            <a:noFill/>
          </a:ln>
        </p:spPr>
        <p:txBody>
          <a:bodyPr wrap="square" rtlCol="0">
            <a:spAutoFit/>
          </a:bodyPr>
          <a:lstStyle/>
          <a:p>
            <a:pPr algn="ctr"/>
            <a:r>
              <a:rPr lang="en-US" sz="6000" dirty="0">
                <a:latin typeface="+mj-lt"/>
              </a:rPr>
              <a:t>Of Recovery and Wellness</a:t>
            </a:r>
          </a:p>
        </p:txBody>
      </p:sp>
    </p:spTree>
    <p:extLst>
      <p:ext uri="{BB962C8B-B14F-4D97-AF65-F5344CB8AC3E}">
        <p14:creationId xmlns:p14="http://schemas.microsoft.com/office/powerpoint/2010/main" val="411447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32"/>
                                        </p:tgtEl>
                                        <p:attrNameLst>
                                          <p:attrName>style.visibility</p:attrName>
                                        </p:attrNameLst>
                                      </p:cBhvr>
                                      <p:to>
                                        <p:strVal val="visible"/>
                                      </p:to>
                                    </p:set>
                                    <p:animEffect transition="in" filter="barn(inVertical)">
                                      <p:cBhvr>
                                        <p:cTn id="30" dur="500"/>
                                        <p:tgtEl>
                                          <p:spTgt spid="103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par>
                                <p:cTn id="43" presetID="16" presetClass="entr" presetSubtype="21"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18"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71800"/>
            <a:ext cx="12192000" cy="1143000"/>
          </a:xfrm>
          <a:solidFill>
            <a:schemeClr val="accent2"/>
          </a:solidFill>
        </p:spPr>
        <p:txBody>
          <a:bodyPr/>
          <a:lstStyle/>
          <a:p>
            <a:r>
              <a:rPr lang="en-US" dirty="0"/>
              <a:t>              Infinite Pathways of Recovery</a:t>
            </a:r>
          </a:p>
        </p:txBody>
      </p:sp>
      <p:pic>
        <p:nvPicPr>
          <p:cNvPr id="4098" name="Picture 2" descr="Why are 12-Step Fellowships so God Centric? | AA Agnost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34" y="152401"/>
            <a:ext cx="2540000" cy="14824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hristian Counseling for Addiction | Banyan Treatment Cent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0782" y="148909"/>
            <a:ext cx="4523619" cy="1308209"/>
          </a:xfrm>
          <a:prstGeom prst="rect">
            <a:avLst/>
          </a:prstGeom>
          <a:solidFill>
            <a:schemeClr val="tx1"/>
          </a:solidFill>
        </p:spPr>
      </p:pic>
      <p:sp>
        <p:nvSpPr>
          <p:cNvPr id="4" name="AutoShape 6" descr="SMART Recovery Birmingham | Vestavia Hills AL"/>
          <p:cNvSpPr>
            <a:spLocks noChangeAspect="1" noChangeArrowheads="1"/>
          </p:cNvSpPr>
          <p:nvPr/>
        </p:nvSpPr>
        <p:spPr bwMode="auto">
          <a:xfrm>
            <a:off x="172861" y="-144463"/>
            <a:ext cx="338667"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SMART Recovery Birmingham | Vestavia Hills AL"/>
          <p:cNvSpPr>
            <a:spLocks noChangeAspect="1" noChangeArrowheads="1"/>
          </p:cNvSpPr>
          <p:nvPr/>
        </p:nvSpPr>
        <p:spPr bwMode="auto">
          <a:xfrm>
            <a:off x="342194" y="7938"/>
            <a:ext cx="338667"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SMART Recovery Birmingham | Vestavia Hills AL"/>
          <p:cNvSpPr>
            <a:spLocks noChangeAspect="1" noChangeArrowheads="1"/>
          </p:cNvSpPr>
          <p:nvPr/>
        </p:nvSpPr>
        <p:spPr bwMode="auto">
          <a:xfrm>
            <a:off x="511528" y="160338"/>
            <a:ext cx="338667"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7" name="Picture 11" descr="C:\Users\janer\Desktop\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333" y="5077094"/>
            <a:ext cx="1866194" cy="1659558"/>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3" descr="What Is Rational Recovery? Perhaps The World Wasn't Ready For It..."/>
          <p:cNvSpPr>
            <a:spLocks noChangeAspect="1" noChangeArrowheads="1"/>
          </p:cNvSpPr>
          <p:nvPr/>
        </p:nvSpPr>
        <p:spPr bwMode="auto">
          <a:xfrm>
            <a:off x="680861" y="312738"/>
            <a:ext cx="338667"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5" descr="What Is Rational Recovery? Perhaps The World Wasn't Ready For It..."/>
          <p:cNvSpPr>
            <a:spLocks noChangeAspect="1" noChangeArrowheads="1"/>
          </p:cNvSpPr>
          <p:nvPr/>
        </p:nvSpPr>
        <p:spPr bwMode="auto">
          <a:xfrm>
            <a:off x="850194" y="465138"/>
            <a:ext cx="338667"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7" descr="What Is Rational Recovery? Perhaps The World Wasn't Ready For It..."/>
          <p:cNvSpPr>
            <a:spLocks noChangeAspect="1" noChangeArrowheads="1"/>
          </p:cNvSpPr>
          <p:nvPr/>
        </p:nvSpPr>
        <p:spPr bwMode="auto">
          <a:xfrm>
            <a:off x="1019528" y="617538"/>
            <a:ext cx="338667"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17" name="Picture 21" descr="File:Rational AG 201x logo.svg - Wikiped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52067" y="5503380"/>
            <a:ext cx="4486148" cy="1233272"/>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23" descr="Wellbriety Movement – Furthering the Wellbriety Movement"/>
          <p:cNvSpPr>
            <a:spLocks noChangeAspect="1" noChangeArrowheads="1"/>
          </p:cNvSpPr>
          <p:nvPr/>
        </p:nvSpPr>
        <p:spPr bwMode="auto">
          <a:xfrm>
            <a:off x="1358194" y="922338"/>
            <a:ext cx="338667"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25" name="Picture 29" descr="20 Minute Active Recovery Workout [Strength &amp; Stretching] - YouTub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35144" y="1623434"/>
            <a:ext cx="2829256" cy="1546237"/>
          </a:xfrm>
          <a:prstGeom prst="rect">
            <a:avLst/>
          </a:prstGeom>
          <a:noFill/>
          <a:extLst>
            <a:ext uri="{909E8E84-426E-40DD-AFC4-6F175D3DCCD1}">
              <a14:hiddenFill xmlns:a14="http://schemas.microsoft.com/office/drawing/2010/main">
                <a:solidFill>
                  <a:srgbClr val="FFFFFF"/>
                </a:solidFill>
              </a14:hiddenFill>
            </a:ext>
          </a:extLst>
        </p:spPr>
      </p:pic>
      <p:pic>
        <p:nvPicPr>
          <p:cNvPr id="4127" name="Picture 31" descr="Tell Me a Story - Reading Recovery Council of North Americ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8676" y="1842883"/>
            <a:ext cx="2199081" cy="1205117"/>
          </a:xfrm>
          <a:prstGeom prst="rect">
            <a:avLst/>
          </a:prstGeom>
          <a:noFill/>
          <a:extLst>
            <a:ext uri="{909E8E84-426E-40DD-AFC4-6F175D3DCCD1}">
              <a14:hiddenFill xmlns:a14="http://schemas.microsoft.com/office/drawing/2010/main">
                <a:solidFill>
                  <a:srgbClr val="FFFFFF"/>
                </a:solidFill>
              </a14:hiddenFill>
            </a:ext>
          </a:extLst>
        </p:spPr>
      </p:pic>
      <p:pic>
        <p:nvPicPr>
          <p:cNvPr id="4129" name="Picture 33" descr="Harm Reduction &amp; Recovery | FCA - Family &amp; Children's Association in Long  Islan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40001" y="4038601"/>
            <a:ext cx="4233334" cy="1390443"/>
          </a:xfrm>
          <a:prstGeom prst="rect">
            <a:avLst/>
          </a:prstGeom>
          <a:noFill/>
          <a:extLst>
            <a:ext uri="{909E8E84-426E-40DD-AFC4-6F175D3DCCD1}">
              <a14:hiddenFill xmlns:a14="http://schemas.microsoft.com/office/drawing/2010/main">
                <a:solidFill>
                  <a:srgbClr val="FFFFFF"/>
                </a:solidFill>
              </a14:hiddenFill>
            </a:ext>
          </a:extLst>
        </p:spPr>
      </p:pic>
      <p:pic>
        <p:nvPicPr>
          <p:cNvPr id="4131" name="Picture 35" descr="Refuge Recovery – USAR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410" y="5077094"/>
            <a:ext cx="1769286" cy="1659558"/>
          </a:xfrm>
          <a:prstGeom prst="rect">
            <a:avLst/>
          </a:prstGeom>
          <a:noFill/>
          <a:extLst>
            <a:ext uri="{909E8E84-426E-40DD-AFC4-6F175D3DCCD1}">
              <a14:hiddenFill xmlns:a14="http://schemas.microsoft.com/office/drawing/2010/main">
                <a:solidFill>
                  <a:srgbClr val="FFFFFF"/>
                </a:solidFill>
              </a14:hiddenFill>
            </a:ext>
          </a:extLst>
        </p:spPr>
      </p:pic>
      <p:pic>
        <p:nvPicPr>
          <p:cNvPr id="4133" name="Picture 37" descr="Holistic Recover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18000" y="5399218"/>
            <a:ext cx="3132667" cy="1337434"/>
          </a:xfrm>
          <a:prstGeom prst="rect">
            <a:avLst/>
          </a:prstGeom>
          <a:solidFill>
            <a:schemeClr val="tx1"/>
          </a:solidFill>
        </p:spPr>
      </p:pic>
      <p:pic>
        <p:nvPicPr>
          <p:cNvPr id="4135" name="Picture 39" descr="What is Evidence-Based Treatment (EB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93353" y="3964262"/>
            <a:ext cx="2771047" cy="1539119"/>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41" descr="Shop - Natural Recovery Greens"/>
          <p:cNvSpPr>
            <a:spLocks noChangeAspect="1" noChangeArrowheads="1"/>
          </p:cNvSpPr>
          <p:nvPr/>
        </p:nvSpPr>
        <p:spPr bwMode="auto">
          <a:xfrm>
            <a:off x="1527528" y="1074738"/>
            <a:ext cx="338667"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43" descr="Shop - Natural Recovery Greens"/>
          <p:cNvSpPr>
            <a:spLocks noChangeAspect="1" noChangeArrowheads="1"/>
          </p:cNvSpPr>
          <p:nvPr/>
        </p:nvSpPr>
        <p:spPr bwMode="auto">
          <a:xfrm>
            <a:off x="1696861" y="1227138"/>
            <a:ext cx="338667"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40" name="Picture 44" descr="C:\Users\janer\Desktop\download.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89437" y="1634864"/>
            <a:ext cx="2552021" cy="1546237"/>
          </a:xfrm>
          <a:prstGeom prst="rect">
            <a:avLst/>
          </a:prstGeom>
          <a:noFill/>
          <a:extLst>
            <a:ext uri="{909E8E84-426E-40DD-AFC4-6F175D3DCCD1}">
              <a14:hiddenFill xmlns:a14="http://schemas.microsoft.com/office/drawing/2010/main">
                <a:solidFill>
                  <a:srgbClr val="FFFFFF"/>
                </a:solidFill>
              </a14:hiddenFill>
            </a:ext>
          </a:extLst>
        </p:spPr>
      </p:pic>
      <p:pic>
        <p:nvPicPr>
          <p:cNvPr id="4142" name="Picture 46" descr="Arts on the mov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9333" y="3581400"/>
            <a:ext cx="2045782" cy="1371600"/>
          </a:xfrm>
          <a:prstGeom prst="rect">
            <a:avLst/>
          </a:prstGeom>
          <a:solidFill>
            <a:schemeClr val="bg1"/>
          </a:solidFill>
        </p:spPr>
      </p:pic>
      <p:pic>
        <p:nvPicPr>
          <p:cNvPr id="1026" name="Picture 2" descr="Sound Healing: The Power of Humming - St. Mary's Sewane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876625" y="4191408"/>
            <a:ext cx="2264833" cy="1258632"/>
          </a:xfrm>
          <a:prstGeom prst="rect">
            <a:avLst/>
          </a:prstGeom>
          <a:noFill/>
          <a:extLst>
            <a:ext uri="{909E8E84-426E-40DD-AFC4-6F175D3DCCD1}">
              <a14:hiddenFill xmlns:a14="http://schemas.microsoft.com/office/drawing/2010/main">
                <a:solidFill>
                  <a:srgbClr val="FFFFFF"/>
                </a:solidFill>
              </a14:hiddenFill>
            </a:ext>
          </a:extLst>
        </p:spPr>
      </p:pic>
      <p:pic>
        <p:nvPicPr>
          <p:cNvPr id="4123" name="Picture 27" descr="Wellbriety: Create a Healing Forest Treaty 6 &amp; 7 Movement – Central Alberta  FASD Network"/>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51936" y="138761"/>
            <a:ext cx="4336843" cy="21472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elebrate Recovery - Long Hollow Church"/>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946478" y="1842883"/>
            <a:ext cx="2218436" cy="13271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RS™ — Medication-Assisted Recovery Services"/>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95755" y="240720"/>
            <a:ext cx="2062639"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26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123"/>
                                        </p:tgtEl>
                                        <p:attrNameLst>
                                          <p:attrName>style.visibility</p:attrName>
                                        </p:attrNameLst>
                                      </p:cBhvr>
                                      <p:to>
                                        <p:strVal val="visible"/>
                                      </p:to>
                                    </p:set>
                                    <p:anim calcmode="lin" valueType="num">
                                      <p:cBhvr additive="base">
                                        <p:cTn id="11" dur="500" fill="hold"/>
                                        <p:tgtEl>
                                          <p:spTgt spid="4123"/>
                                        </p:tgtEl>
                                        <p:attrNameLst>
                                          <p:attrName>ppt_x</p:attrName>
                                        </p:attrNameLst>
                                      </p:cBhvr>
                                      <p:tavLst>
                                        <p:tav tm="0">
                                          <p:val>
                                            <p:strVal val="#ppt_x"/>
                                          </p:val>
                                        </p:tav>
                                        <p:tav tm="100000">
                                          <p:val>
                                            <p:strVal val="#ppt_x"/>
                                          </p:val>
                                        </p:tav>
                                      </p:tavLst>
                                    </p:anim>
                                    <p:anim calcmode="lin" valueType="num">
                                      <p:cBhvr additive="base">
                                        <p:cTn id="12" dur="500" fill="hold"/>
                                        <p:tgtEl>
                                          <p:spTgt spid="41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27"/>
                                        </p:tgtEl>
                                        <p:attrNameLst>
                                          <p:attrName>style.visibility</p:attrName>
                                        </p:attrNameLst>
                                      </p:cBhvr>
                                      <p:to>
                                        <p:strVal val="visible"/>
                                      </p:to>
                                    </p:set>
                                    <p:animEffect transition="in" filter="barn(inVertical)">
                                      <p:cBhvr>
                                        <p:cTn id="17" dur="500"/>
                                        <p:tgtEl>
                                          <p:spTgt spid="41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40"/>
                                        </p:tgtEl>
                                        <p:attrNameLst>
                                          <p:attrName>style.visibility</p:attrName>
                                        </p:attrNameLst>
                                      </p:cBhvr>
                                      <p:to>
                                        <p:strVal val="visible"/>
                                      </p:to>
                                    </p:set>
                                    <p:animEffect transition="in" filter="fade">
                                      <p:cBhvr>
                                        <p:cTn id="22" dur="500"/>
                                        <p:tgtEl>
                                          <p:spTgt spid="414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125"/>
                                        </p:tgtEl>
                                        <p:attrNameLst>
                                          <p:attrName>style.visibility</p:attrName>
                                        </p:attrNameLst>
                                      </p:cBhvr>
                                      <p:to>
                                        <p:strVal val="visible"/>
                                      </p:to>
                                    </p:set>
                                    <p:animEffect transition="in" filter="fade">
                                      <p:cBhvr>
                                        <p:cTn id="27" dur="1000"/>
                                        <p:tgtEl>
                                          <p:spTgt spid="4125"/>
                                        </p:tgtEl>
                                      </p:cBhvr>
                                    </p:animEffect>
                                    <p:anim calcmode="lin" valueType="num">
                                      <p:cBhvr>
                                        <p:cTn id="28" dur="1000" fill="hold"/>
                                        <p:tgtEl>
                                          <p:spTgt spid="4125"/>
                                        </p:tgtEl>
                                        <p:attrNameLst>
                                          <p:attrName>ppt_x</p:attrName>
                                        </p:attrNameLst>
                                      </p:cBhvr>
                                      <p:tavLst>
                                        <p:tav tm="0">
                                          <p:val>
                                            <p:strVal val="#ppt_x"/>
                                          </p:val>
                                        </p:tav>
                                        <p:tav tm="100000">
                                          <p:val>
                                            <p:strVal val="#ppt_x"/>
                                          </p:val>
                                        </p:tav>
                                      </p:tavLst>
                                    </p:anim>
                                    <p:anim calcmode="lin" valueType="num">
                                      <p:cBhvr>
                                        <p:cTn id="29" dur="1000" fill="hold"/>
                                        <p:tgtEl>
                                          <p:spTgt spid="412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10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142"/>
                                        </p:tgtEl>
                                        <p:attrNameLst>
                                          <p:attrName>style.visibility</p:attrName>
                                        </p:attrNameLst>
                                      </p:cBhvr>
                                      <p:to>
                                        <p:strVal val="visible"/>
                                      </p:to>
                                    </p:set>
                                    <p:anim calcmode="lin" valueType="num">
                                      <p:cBhvr additive="base">
                                        <p:cTn id="38" dur="500" fill="hold"/>
                                        <p:tgtEl>
                                          <p:spTgt spid="4142"/>
                                        </p:tgtEl>
                                        <p:attrNameLst>
                                          <p:attrName>ppt_x</p:attrName>
                                        </p:attrNameLst>
                                      </p:cBhvr>
                                      <p:tavLst>
                                        <p:tav tm="0">
                                          <p:val>
                                            <p:strVal val="#ppt_x"/>
                                          </p:val>
                                        </p:tav>
                                        <p:tav tm="100000">
                                          <p:val>
                                            <p:strVal val="#ppt_x"/>
                                          </p:val>
                                        </p:tav>
                                      </p:tavLst>
                                    </p:anim>
                                    <p:anim calcmode="lin" valueType="num">
                                      <p:cBhvr additive="base">
                                        <p:cTn id="39" dur="500" fill="hold"/>
                                        <p:tgtEl>
                                          <p:spTgt spid="414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4107"/>
                                        </p:tgtEl>
                                        <p:attrNameLst>
                                          <p:attrName>style.visibility</p:attrName>
                                        </p:attrNameLst>
                                      </p:cBhvr>
                                      <p:to>
                                        <p:strVal val="visible"/>
                                      </p:to>
                                    </p:set>
                                    <p:animEffect transition="in" filter="fade">
                                      <p:cBhvr>
                                        <p:cTn id="44" dur="1000"/>
                                        <p:tgtEl>
                                          <p:spTgt spid="4107"/>
                                        </p:tgtEl>
                                      </p:cBhvr>
                                    </p:animEffect>
                                    <p:anim calcmode="lin" valueType="num">
                                      <p:cBhvr>
                                        <p:cTn id="45" dur="1000" fill="hold"/>
                                        <p:tgtEl>
                                          <p:spTgt spid="4107"/>
                                        </p:tgtEl>
                                        <p:attrNameLst>
                                          <p:attrName>ppt_x</p:attrName>
                                        </p:attrNameLst>
                                      </p:cBhvr>
                                      <p:tavLst>
                                        <p:tav tm="0">
                                          <p:val>
                                            <p:strVal val="#ppt_x"/>
                                          </p:val>
                                        </p:tav>
                                        <p:tav tm="100000">
                                          <p:val>
                                            <p:strVal val="#ppt_x"/>
                                          </p:val>
                                        </p:tav>
                                      </p:tavLst>
                                    </p:anim>
                                    <p:anim calcmode="lin" valueType="num">
                                      <p:cBhvr>
                                        <p:cTn id="46" dur="1000" fill="hold"/>
                                        <p:tgtEl>
                                          <p:spTgt spid="410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131"/>
                                        </p:tgtEl>
                                        <p:attrNameLst>
                                          <p:attrName>style.visibility</p:attrName>
                                        </p:attrNameLst>
                                      </p:cBhvr>
                                      <p:to>
                                        <p:strVal val="visible"/>
                                      </p:to>
                                    </p:set>
                                    <p:animEffect transition="in" filter="barn(inVertical)">
                                      <p:cBhvr>
                                        <p:cTn id="51" dur="500"/>
                                        <p:tgtEl>
                                          <p:spTgt spid="413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4133"/>
                                        </p:tgtEl>
                                        <p:attrNameLst>
                                          <p:attrName>style.visibility</p:attrName>
                                        </p:attrNameLst>
                                      </p:cBhvr>
                                      <p:to>
                                        <p:strVal val="visible"/>
                                      </p:to>
                                    </p:set>
                                    <p:animEffect transition="in" filter="wipe(down)">
                                      <p:cBhvr>
                                        <p:cTn id="56" dur="500"/>
                                        <p:tgtEl>
                                          <p:spTgt spid="413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4117"/>
                                        </p:tgtEl>
                                        <p:attrNameLst>
                                          <p:attrName>style.visibility</p:attrName>
                                        </p:attrNameLst>
                                      </p:cBhvr>
                                      <p:to>
                                        <p:strVal val="visible"/>
                                      </p:to>
                                    </p:set>
                                    <p:animEffect transition="in" filter="barn(inVertical)">
                                      <p:cBhvr>
                                        <p:cTn id="61" dur="500"/>
                                        <p:tgtEl>
                                          <p:spTgt spid="411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135"/>
                                        </p:tgtEl>
                                        <p:attrNameLst>
                                          <p:attrName>style.visibility</p:attrName>
                                        </p:attrNameLst>
                                      </p:cBhvr>
                                      <p:to>
                                        <p:strVal val="visible"/>
                                      </p:to>
                                    </p:set>
                                    <p:animEffect transition="in" filter="fade">
                                      <p:cBhvr>
                                        <p:cTn id="66" dur="500"/>
                                        <p:tgtEl>
                                          <p:spTgt spid="4135"/>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028"/>
                                        </p:tgtEl>
                                        <p:attrNameLst>
                                          <p:attrName>style.visibility</p:attrName>
                                        </p:attrNameLst>
                                      </p:cBhvr>
                                      <p:to>
                                        <p:strVal val="visible"/>
                                      </p:to>
                                    </p:set>
                                    <p:animEffect transition="in" filter="fade">
                                      <p:cBhvr>
                                        <p:cTn id="75" dur="500"/>
                                        <p:tgtEl>
                                          <p:spTgt spid="1028"/>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1030"/>
                                        </p:tgtEl>
                                        <p:attrNameLst>
                                          <p:attrName>style.visibility</p:attrName>
                                        </p:attrNameLst>
                                      </p:cBhvr>
                                      <p:to>
                                        <p:strVal val="visible"/>
                                      </p:to>
                                    </p:set>
                                    <p:animEffect transition="in" filter="barn(inVertical)">
                                      <p:cBhvr>
                                        <p:cTn id="80" dur="500"/>
                                        <p:tgtEl>
                                          <p:spTgt spid="1030"/>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4129"/>
                                        </p:tgtEl>
                                        <p:attrNameLst>
                                          <p:attrName>style.visibility</p:attrName>
                                        </p:attrNameLst>
                                      </p:cBhvr>
                                      <p:to>
                                        <p:strVal val="visible"/>
                                      </p:to>
                                    </p:set>
                                    <p:animEffect transition="in" filter="fade">
                                      <p:cBhvr>
                                        <p:cTn id="85" dur="500"/>
                                        <p:tgtEl>
                                          <p:spTgt spid="4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aner\Desktop\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12221029"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12192000" cy="1295400"/>
          </a:xfrm>
          <a:solidFill>
            <a:srgbClr val="FFFF00"/>
          </a:solidFill>
        </p:spPr>
        <p:txBody>
          <a:bodyPr/>
          <a:lstStyle/>
          <a:p>
            <a:r>
              <a:rPr lang="en-US" dirty="0"/>
              <a:t>Harm Reduction is Recovery………</a:t>
            </a:r>
          </a:p>
        </p:txBody>
      </p:sp>
      <p:sp>
        <p:nvSpPr>
          <p:cNvPr id="4" name="Title 1"/>
          <p:cNvSpPr txBox="1">
            <a:spLocks/>
          </p:cNvSpPr>
          <p:nvPr/>
        </p:nvSpPr>
        <p:spPr>
          <a:xfrm>
            <a:off x="0" y="5592536"/>
            <a:ext cx="12192000" cy="1295400"/>
          </a:xfrm>
          <a:prstGeom prst="rect">
            <a:avLst/>
          </a:prstGeom>
          <a:solidFill>
            <a:srgbClr val="FFFF0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………..Recovery is Harm Reduction!!</a:t>
            </a:r>
          </a:p>
        </p:txBody>
      </p:sp>
    </p:spTree>
    <p:extLst>
      <p:ext uri="{BB962C8B-B14F-4D97-AF65-F5344CB8AC3E}">
        <p14:creationId xmlns:p14="http://schemas.microsoft.com/office/powerpoint/2010/main" val="16737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77484" cy="1143000"/>
          </a:xfrm>
          <a:solidFill>
            <a:srgbClr val="FFFF00"/>
          </a:solidFill>
          <a:ln w="38100">
            <a:noFill/>
          </a:ln>
        </p:spPr>
        <p:txBody>
          <a:bodyPr>
            <a:noAutofit/>
          </a:bodyPr>
          <a:lstStyle/>
          <a:p>
            <a:pPr algn="l"/>
            <a:r>
              <a:rPr lang="en-US" sz="5400" dirty="0">
                <a:solidFill>
                  <a:schemeClr val="tx1"/>
                </a:solidFill>
              </a:rPr>
              <a:t>Not Just Trauma Informed</a:t>
            </a:r>
            <a:r>
              <a:rPr lang="en-US" sz="5400" dirty="0"/>
              <a:t>.</a:t>
            </a:r>
            <a:r>
              <a:rPr lang="en-US" sz="5400" dirty="0">
                <a:solidFill>
                  <a:schemeClr val="tx1"/>
                </a:solidFill>
              </a:rPr>
              <a:t>..</a:t>
            </a:r>
          </a:p>
        </p:txBody>
      </p:sp>
      <p:sp>
        <p:nvSpPr>
          <p:cNvPr id="4" name="Title 1"/>
          <p:cNvSpPr txBox="1">
            <a:spLocks/>
          </p:cNvSpPr>
          <p:nvPr/>
        </p:nvSpPr>
        <p:spPr>
          <a:xfrm>
            <a:off x="0" y="5715000"/>
            <a:ext cx="12192000" cy="1143000"/>
          </a:xfrm>
          <a:prstGeom prst="rect">
            <a:avLst/>
          </a:prstGeom>
          <a:solidFill>
            <a:srgbClr val="FFFF00"/>
          </a:solidFill>
          <a:ln w="38100">
            <a:noFill/>
          </a:ln>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r"/>
            <a:r>
              <a:rPr lang="en-US" sz="5400" dirty="0">
                <a:solidFill>
                  <a:schemeClr val="tx1"/>
                </a:solidFill>
              </a:rPr>
              <a:t>….. Social Justice Informed!!</a:t>
            </a:r>
          </a:p>
        </p:txBody>
      </p:sp>
      <p:pic>
        <p:nvPicPr>
          <p:cNvPr id="1026" name="Picture 2" descr="C:\Users\janer\Desktop\1_Trauma informed Ca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4421872"/>
            <a:ext cx="1535427" cy="102210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aner\Desktop\imag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889004" y="1117599"/>
            <a:ext cx="3810000" cy="47752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janer\Desktop\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4801" y="1626871"/>
            <a:ext cx="631946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janer\Desktop\1_Trauma informed Ca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8000" y="4421872"/>
            <a:ext cx="1535427" cy="10221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janer\Desktop\1_Trauma informed Ca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1773" y="4421872"/>
            <a:ext cx="1535427" cy="1022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917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criminal Justice Refo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janer\Desktop\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886"/>
            <a:ext cx="12192000" cy="6847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19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janer\Desktop\ar1231040304675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568960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aner\Desktop\strengt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600" y="5029200"/>
            <a:ext cx="8432800" cy="205309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janer\Desktop\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9200" y="2165706"/>
            <a:ext cx="5892800" cy="46922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valid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42"/>
            <a:ext cx="12192000" cy="141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1255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0782" y="256268"/>
            <a:ext cx="11572875" cy="1325563"/>
          </a:xfrm>
          <a:solidFill>
            <a:srgbClr val="FFFF00"/>
          </a:solidFill>
        </p:spPr>
        <p:txBody>
          <a:bodyPr/>
          <a:lstStyle/>
          <a:p>
            <a:r>
              <a:rPr lang="en-US" dirty="0">
                <a:solidFill>
                  <a:srgbClr val="000000"/>
                </a:solidFill>
              </a:rPr>
              <a:t>Enhanced National CLAS Standards </a:t>
            </a:r>
            <a:r>
              <a:rPr lang="en-US" sz="1800" dirty="0">
                <a:solidFill>
                  <a:srgbClr val="000000"/>
                </a:solidFill>
              </a:rPr>
              <a:t>(OMH, 2023)</a:t>
            </a:r>
            <a:endParaRPr lang="en-US" sz="1800" dirty="0"/>
          </a:p>
        </p:txBody>
      </p:sp>
      <p:sp>
        <p:nvSpPr>
          <p:cNvPr id="3" name="Content Placeholder 2"/>
          <p:cNvSpPr>
            <a:spLocks noGrp="1"/>
          </p:cNvSpPr>
          <p:nvPr>
            <p:ph sz="half" idx="4294967295"/>
          </p:nvPr>
        </p:nvSpPr>
        <p:spPr>
          <a:xfrm>
            <a:off x="620486" y="1914525"/>
            <a:ext cx="7682139" cy="3922713"/>
          </a:xfrm>
        </p:spPr>
        <p:txBody>
          <a:bodyPr>
            <a:noAutofit/>
          </a:bodyPr>
          <a:lstStyle/>
          <a:p>
            <a:pPr marL="0" lvl="4" indent="0">
              <a:buFont typeface="Arial" charset="0"/>
              <a:buNone/>
            </a:pPr>
            <a:r>
              <a:rPr lang="en-US" sz="3200" dirty="0">
                <a:latin typeface="Arial" charset="0"/>
                <a:cs typeface="Arial" charset="0"/>
              </a:rPr>
              <a:t>The enhanced </a:t>
            </a:r>
            <a:r>
              <a:rPr lang="en-US" sz="3200" b="1" dirty="0">
                <a:latin typeface="Arial" charset="0"/>
                <a:cs typeface="Arial" charset="0"/>
              </a:rPr>
              <a:t>National Standards for Culturally and Linguistically Appropriate Services </a:t>
            </a:r>
            <a:r>
              <a:rPr lang="en-US" sz="3200" dirty="0">
                <a:latin typeface="Arial" charset="0"/>
                <a:cs typeface="Arial" charset="0"/>
              </a:rPr>
              <a:t>in Health Care are issued by the USDHHS’ Office of Minority Health to </a:t>
            </a:r>
            <a:r>
              <a:rPr lang="en-US" sz="3200" b="1" dirty="0">
                <a:latin typeface="Arial" charset="0"/>
                <a:cs typeface="Arial" charset="0"/>
              </a:rPr>
              <a:t>advance health equity, improve quality and eliminate health care disparities </a:t>
            </a:r>
            <a:r>
              <a:rPr lang="en-US" sz="3200" dirty="0">
                <a:latin typeface="Arial" charset="0"/>
                <a:cs typeface="Arial" charset="0"/>
              </a:rPr>
              <a:t>by establishing a blueprint to implement culturally and linguistically appropriate services.</a:t>
            </a:r>
            <a:endParaRPr lang="en-US" sz="3200"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43141" y="2405836"/>
            <a:ext cx="3310026" cy="2198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85303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aner\Deskto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0613"/>
            <a:ext cx="1215539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aner\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14600"/>
            <a:ext cx="1215539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janer\Desktop\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0" y="4800600"/>
            <a:ext cx="12227560" cy="20269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0"/>
            <a:ext cx="12168531" cy="707886"/>
          </a:xfrm>
          <a:prstGeom prst="rect">
            <a:avLst/>
          </a:prstGeom>
          <a:solidFill>
            <a:srgbClr val="FFFF00"/>
          </a:solidFill>
        </p:spPr>
        <p:txBody>
          <a:bodyPr wrap="square" rtlCol="0">
            <a:spAutoFit/>
          </a:bodyPr>
          <a:lstStyle/>
          <a:p>
            <a:pPr algn="ctr"/>
            <a:r>
              <a:rPr lang="en-US" sz="4000" b="1" dirty="0"/>
              <a:t>Current Workforce</a:t>
            </a:r>
          </a:p>
        </p:txBody>
      </p:sp>
      <p:sp>
        <p:nvSpPr>
          <p:cNvPr id="6" name="TextBox 5"/>
          <p:cNvSpPr txBox="1"/>
          <p:nvPr/>
        </p:nvSpPr>
        <p:spPr>
          <a:xfrm>
            <a:off x="-1397" y="1959114"/>
            <a:ext cx="12193397" cy="707886"/>
          </a:xfrm>
          <a:prstGeom prst="rect">
            <a:avLst/>
          </a:prstGeom>
          <a:solidFill>
            <a:srgbClr val="FFFF00"/>
          </a:solidFill>
        </p:spPr>
        <p:txBody>
          <a:bodyPr wrap="square" rtlCol="0">
            <a:spAutoFit/>
          </a:bodyPr>
          <a:lstStyle/>
          <a:p>
            <a:pPr algn="ctr"/>
            <a:r>
              <a:rPr lang="en-US" sz="4000" b="1" dirty="0"/>
              <a:t>Client Population</a:t>
            </a:r>
          </a:p>
        </p:txBody>
      </p:sp>
      <p:sp>
        <p:nvSpPr>
          <p:cNvPr id="7" name="TextBox 6"/>
          <p:cNvSpPr txBox="1"/>
          <p:nvPr/>
        </p:nvSpPr>
        <p:spPr>
          <a:xfrm>
            <a:off x="-1397" y="4092714"/>
            <a:ext cx="12193397" cy="707886"/>
          </a:xfrm>
          <a:prstGeom prst="rect">
            <a:avLst/>
          </a:prstGeom>
          <a:solidFill>
            <a:srgbClr val="FFFF00"/>
          </a:solidFill>
        </p:spPr>
        <p:txBody>
          <a:bodyPr wrap="square" rtlCol="0">
            <a:spAutoFit/>
          </a:bodyPr>
          <a:lstStyle/>
          <a:p>
            <a:pPr algn="ctr"/>
            <a:r>
              <a:rPr lang="en-US" sz="4000" b="1" dirty="0"/>
              <a:t>Diverse Workforce</a:t>
            </a:r>
          </a:p>
        </p:txBody>
      </p:sp>
    </p:spTree>
    <p:extLst>
      <p:ext uri="{BB962C8B-B14F-4D97-AF65-F5344CB8AC3E}">
        <p14:creationId xmlns:p14="http://schemas.microsoft.com/office/powerpoint/2010/main" val="348431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0972800" cy="1447800"/>
          </a:xfrm>
          <a:solidFill>
            <a:srgbClr val="FFFF00"/>
          </a:solidFill>
        </p:spPr>
        <p:txBody>
          <a:bodyPr>
            <a:noAutofit/>
          </a:bodyPr>
          <a:lstStyle/>
          <a:p>
            <a:pPr algn="l"/>
            <a:r>
              <a:rPr lang="en-US" sz="8000" dirty="0"/>
              <a:t> Advocacy</a:t>
            </a:r>
          </a:p>
        </p:txBody>
      </p:sp>
      <p:sp>
        <p:nvSpPr>
          <p:cNvPr id="4" name="Content Placeholder 3"/>
          <p:cNvSpPr>
            <a:spLocks noGrp="1"/>
          </p:cNvSpPr>
          <p:nvPr>
            <p:ph idx="1"/>
          </p:nvPr>
        </p:nvSpPr>
        <p:spPr>
          <a:xfrm>
            <a:off x="609600" y="1752600"/>
            <a:ext cx="10972800" cy="4648200"/>
          </a:xfrm>
        </p:spPr>
        <p:txBody>
          <a:bodyPr>
            <a:normAutofit/>
          </a:bodyPr>
          <a:lstStyle/>
          <a:p>
            <a:r>
              <a:rPr lang="en-US" b="1" dirty="0"/>
              <a:t>Definition: </a:t>
            </a:r>
            <a:r>
              <a:rPr lang="en-US" dirty="0"/>
              <a:t>“The act or process of supporting a cause or proposal </a:t>
            </a:r>
            <a:r>
              <a:rPr lang="en-US" b="1" dirty="0"/>
              <a:t>: </a:t>
            </a:r>
            <a:r>
              <a:rPr lang="en-US" dirty="0"/>
              <a:t>the act or process of advocating for something.” (Webster’s 2022)</a:t>
            </a:r>
          </a:p>
          <a:p>
            <a:endParaRPr lang="en-US" dirty="0"/>
          </a:p>
          <a:p>
            <a:r>
              <a:rPr lang="en-US" b="1" dirty="0"/>
              <a:t>Lower Case Advocacy </a:t>
            </a:r>
            <a:r>
              <a:rPr lang="en-US" dirty="0"/>
              <a:t>is the Advocacy that I do </a:t>
            </a:r>
            <a:r>
              <a:rPr lang="en-US" b="1" dirty="0"/>
              <a:t>WITH</a:t>
            </a:r>
            <a:r>
              <a:rPr lang="en-US" dirty="0"/>
              <a:t> the people that I work </a:t>
            </a:r>
            <a:r>
              <a:rPr lang="en-US" b="1" dirty="0"/>
              <a:t>WITH</a:t>
            </a:r>
            <a:r>
              <a:rPr lang="en-US" dirty="0"/>
              <a:t>.</a:t>
            </a:r>
          </a:p>
          <a:p>
            <a:endParaRPr lang="en-US" dirty="0"/>
          </a:p>
          <a:p>
            <a:r>
              <a:rPr lang="en-US" b="1" dirty="0"/>
              <a:t>Upper Case Advocacy </a:t>
            </a:r>
            <a:r>
              <a:rPr lang="en-US" dirty="0"/>
              <a:t>is the Advocacy I do to </a:t>
            </a:r>
            <a:r>
              <a:rPr lang="en-US" b="1" dirty="0"/>
              <a:t>CHANGE Systems, Policies and Procedures</a:t>
            </a:r>
            <a:r>
              <a:rPr lang="en-US" dirty="0"/>
              <a:t>.</a:t>
            </a:r>
          </a:p>
        </p:txBody>
      </p:sp>
      <p:pic>
        <p:nvPicPr>
          <p:cNvPr id="1026" name="Picture 2" descr="Understanding Advocacy | Today's Veterinary Pract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0" y="0"/>
            <a:ext cx="5588000"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126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For 2 photographers who covered Katrina, Baton Rouge floods bring back  lessons – Poy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4402665" cy="38862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torm's Aftermath - Los Angeles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8834" y="1"/>
            <a:ext cx="3238500" cy="38862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6985000" y="2"/>
            <a:ext cx="5207000" cy="2590798"/>
          </a:xfrm>
          <a:solidFill>
            <a:schemeClr val="tx1"/>
          </a:solidFill>
        </p:spPr>
        <p:txBody>
          <a:bodyPr>
            <a:normAutofit/>
          </a:bodyPr>
          <a:lstStyle/>
          <a:p>
            <a:pPr marL="228600" algn="l"/>
            <a:br>
              <a:rPr lang="en-US" sz="900" dirty="0">
                <a:solidFill>
                  <a:schemeClr val="bg1"/>
                </a:solidFill>
                <a:latin typeface="+mn-lt"/>
              </a:rPr>
            </a:br>
            <a:r>
              <a:rPr lang="en-US" sz="2400" dirty="0">
                <a:solidFill>
                  <a:schemeClr val="bg1"/>
                </a:solidFill>
                <a:latin typeface="+mn-lt"/>
              </a:rPr>
              <a:t>We work really hard to pull SOME people out of the “rivers” of SUDs, Mental Health challenges, Poverty, Homelessness, Incarceration, etc.</a:t>
            </a:r>
          </a:p>
        </p:txBody>
      </p:sp>
      <p:pic>
        <p:nvPicPr>
          <p:cNvPr id="9" name="Picture 6" descr="The US Government Prioritizes War Over People | WHILE THE REST OF US DIE -  YouTub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886200"/>
            <a:ext cx="7027333" cy="29718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p:cNvSpPr txBox="1">
            <a:spLocks/>
          </p:cNvSpPr>
          <p:nvPr/>
        </p:nvSpPr>
        <p:spPr>
          <a:xfrm>
            <a:off x="7006168" y="2743200"/>
            <a:ext cx="5185833" cy="1600200"/>
          </a:xfrm>
          <a:prstGeom prst="rect">
            <a:avLst/>
          </a:prstGeom>
          <a:solidFill>
            <a:schemeClr val="tx1"/>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28600" algn="l"/>
            <a:endParaRPr lang="en-US" sz="800" dirty="0">
              <a:solidFill>
                <a:schemeClr val="bg1"/>
              </a:solidFill>
              <a:latin typeface="+mn-lt"/>
            </a:endParaRPr>
          </a:p>
          <a:p>
            <a:pPr marL="228600" algn="l"/>
            <a:r>
              <a:rPr lang="en-US" sz="2700" dirty="0">
                <a:solidFill>
                  <a:schemeClr val="bg1"/>
                </a:solidFill>
                <a:latin typeface="+mn-lt"/>
              </a:rPr>
              <a:t>Historically, </a:t>
            </a:r>
            <a:r>
              <a:rPr lang="en-US" sz="2700" dirty="0" err="1">
                <a:solidFill>
                  <a:schemeClr val="bg1"/>
                </a:solidFill>
                <a:latin typeface="+mn-lt"/>
              </a:rPr>
              <a:t>Racialized</a:t>
            </a:r>
            <a:r>
              <a:rPr lang="en-US" sz="2700" dirty="0">
                <a:solidFill>
                  <a:schemeClr val="bg1"/>
                </a:solidFill>
                <a:latin typeface="+mn-lt"/>
              </a:rPr>
              <a:t> People have had NO CHOICE but do for OURSELVES and WE have.</a:t>
            </a:r>
          </a:p>
        </p:txBody>
      </p:sp>
      <p:sp>
        <p:nvSpPr>
          <p:cNvPr id="11" name="Title 2"/>
          <p:cNvSpPr txBox="1">
            <a:spLocks/>
          </p:cNvSpPr>
          <p:nvPr/>
        </p:nvSpPr>
        <p:spPr>
          <a:xfrm>
            <a:off x="7027333" y="4526280"/>
            <a:ext cx="5164667" cy="2331720"/>
          </a:xfrm>
          <a:prstGeom prst="rect">
            <a:avLst/>
          </a:prstGeom>
          <a:solidFill>
            <a:schemeClr val="tx1"/>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28600" algn="l"/>
            <a:r>
              <a:rPr lang="en-US" sz="2400" dirty="0">
                <a:solidFill>
                  <a:schemeClr val="bg1"/>
                </a:solidFill>
                <a:latin typeface="+mn-lt"/>
              </a:rPr>
              <a:t>And then there are THOSE people who are INTENTIONALLY left behind because there are PROFITS to be Extracted from Trauma, Poverty, and Unhealthy People.</a:t>
            </a:r>
          </a:p>
        </p:txBody>
      </p:sp>
      <p:pic>
        <p:nvPicPr>
          <p:cNvPr id="12" name="Picture 10" descr="Are We Looking Far Enough Upstre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4000" y="0"/>
            <a:ext cx="5588000" cy="6846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80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148"/>
                                        </p:tgtEl>
                                        <p:attrNameLst>
                                          <p:attrName>style.visibility</p:attrName>
                                        </p:attrNameLst>
                                      </p:cBhvr>
                                      <p:to>
                                        <p:strVal val="visible"/>
                                      </p:to>
                                    </p:set>
                                    <p:animEffect transition="in" filter="fade">
                                      <p:cBhvr>
                                        <p:cTn id="11" dur="500"/>
                                        <p:tgtEl>
                                          <p:spTgt spid="614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idx="4294967295"/>
          </p:nvPr>
        </p:nvSpPr>
        <p:spPr>
          <a:xfrm>
            <a:off x="203200" y="206828"/>
            <a:ext cx="11817350" cy="1143000"/>
          </a:xfrm>
          <a:solidFill>
            <a:srgbClr val="FFFF00"/>
          </a:solidFill>
        </p:spPr>
        <p:txBody>
          <a:bodyPr>
            <a:normAutofit/>
          </a:bodyPr>
          <a:lstStyle/>
          <a:p>
            <a:r>
              <a:rPr lang="az-Cyrl-AZ" b="1" dirty="0"/>
              <a:t>і</a:t>
            </a:r>
            <a:r>
              <a:rPr lang="en-US" b="1" dirty="0"/>
              <a:t>Gracias!  -  Thank You!</a:t>
            </a:r>
          </a:p>
        </p:txBody>
      </p:sp>
      <p:pic>
        <p:nvPicPr>
          <p:cNvPr id="7" name="Picture 4" descr="C:\Users\janer\Deskto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4286" y="1489238"/>
            <a:ext cx="8534400" cy="5177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741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context and his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69660"/>
            <a:ext cx="10622340" cy="37186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 y="0"/>
            <a:ext cx="10622339" cy="1569660"/>
          </a:xfrm>
          <a:prstGeom prst="rect">
            <a:avLst/>
          </a:prstGeom>
          <a:solidFill>
            <a:srgbClr val="FFFF00"/>
          </a:solidFill>
        </p:spPr>
        <p:txBody>
          <a:bodyPr wrap="square" rtlCol="0">
            <a:spAutoFit/>
          </a:bodyPr>
          <a:lstStyle/>
          <a:p>
            <a:r>
              <a:rPr lang="en-US" sz="9600" dirty="0"/>
              <a:t>History</a:t>
            </a:r>
          </a:p>
        </p:txBody>
      </p:sp>
      <p:sp>
        <p:nvSpPr>
          <p:cNvPr id="9" name="TextBox 8"/>
          <p:cNvSpPr txBox="1"/>
          <p:nvPr/>
        </p:nvSpPr>
        <p:spPr>
          <a:xfrm>
            <a:off x="1" y="5288340"/>
            <a:ext cx="10622340" cy="1569660"/>
          </a:xfrm>
          <a:prstGeom prst="rect">
            <a:avLst/>
          </a:prstGeom>
          <a:solidFill>
            <a:srgbClr val="FFFF00"/>
          </a:solidFill>
        </p:spPr>
        <p:txBody>
          <a:bodyPr wrap="square" rtlCol="0">
            <a:spAutoFit/>
          </a:bodyPr>
          <a:lstStyle/>
          <a:p>
            <a:r>
              <a:rPr lang="en-US" sz="9600" dirty="0"/>
              <a:t>Context</a:t>
            </a:r>
          </a:p>
        </p:txBody>
      </p:sp>
      <p:sp>
        <p:nvSpPr>
          <p:cNvPr id="7" name="TextBox 6"/>
          <p:cNvSpPr txBox="1"/>
          <p:nvPr/>
        </p:nvSpPr>
        <p:spPr>
          <a:xfrm rot="5400000">
            <a:off x="7978170" y="2644170"/>
            <a:ext cx="6858000" cy="1569660"/>
          </a:xfrm>
          <a:prstGeom prst="rect">
            <a:avLst/>
          </a:prstGeom>
          <a:solidFill>
            <a:schemeClr val="accent2"/>
          </a:solidFill>
        </p:spPr>
        <p:txBody>
          <a:bodyPr wrap="square" rtlCol="0">
            <a:spAutoFit/>
          </a:bodyPr>
          <a:lstStyle/>
          <a:p>
            <a:pPr algn="ctr"/>
            <a:r>
              <a:rPr lang="en-US" sz="9600" dirty="0"/>
              <a:t>Matter!</a:t>
            </a:r>
          </a:p>
        </p:txBody>
      </p:sp>
    </p:spTree>
    <p:extLst>
      <p:ext uri="{BB962C8B-B14F-4D97-AF65-F5344CB8AC3E}">
        <p14:creationId xmlns:p14="http://schemas.microsoft.com/office/powerpoint/2010/main" val="887771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aner\Deskto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6600" y="2743201"/>
            <a:ext cx="6983896" cy="31078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janer\Desktop\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1764" y="953128"/>
            <a:ext cx="4557465" cy="28444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12192000" cy="1828800"/>
          </a:xfrm>
          <a:solidFill>
            <a:srgbClr val="FFFF00"/>
          </a:solidFill>
          <a:ln w="19050">
            <a:noFill/>
            <a:prstDash val="solid"/>
          </a:ln>
        </p:spPr>
        <p:txBody>
          <a:bodyPr>
            <a:normAutofit/>
          </a:bodyPr>
          <a:lstStyle/>
          <a:p>
            <a:r>
              <a:rPr lang="en-US" sz="5400" dirty="0">
                <a:solidFill>
                  <a:schemeClr val="tx1"/>
                </a:solidFill>
                <a:latin typeface="+mn-lt"/>
              </a:rPr>
              <a:t>Mantra: Addiction and Mental </a:t>
            </a:r>
            <a:br>
              <a:rPr lang="en-US" sz="5400" dirty="0">
                <a:solidFill>
                  <a:schemeClr val="tx1"/>
                </a:solidFill>
                <a:latin typeface="+mn-lt"/>
              </a:rPr>
            </a:br>
            <a:r>
              <a:rPr lang="en-US" sz="5400" dirty="0">
                <a:solidFill>
                  <a:schemeClr val="tx1"/>
                </a:solidFill>
                <a:latin typeface="+mn-lt"/>
              </a:rPr>
              <a:t>Health Don’t Discriminate!!</a:t>
            </a:r>
          </a:p>
        </p:txBody>
      </p:sp>
      <p:pic>
        <p:nvPicPr>
          <p:cNvPr id="1027" name="Picture 3" descr="C:\Users\janer\Desktop\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1335" y="5105400"/>
            <a:ext cx="4776768"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aner\Desktop\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391594"/>
            <a:ext cx="7158949" cy="142508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aner\Desktop\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01" y="1927913"/>
            <a:ext cx="4935804" cy="18509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38399" y="3264853"/>
            <a:ext cx="6883975" cy="1569660"/>
          </a:xfrm>
          <a:prstGeom prst="rect">
            <a:avLst/>
          </a:prstGeom>
          <a:solidFill>
            <a:schemeClr val="accent2"/>
          </a:solidFill>
          <a:ln w="28575">
            <a:noFill/>
          </a:ln>
        </p:spPr>
        <p:txBody>
          <a:bodyPr wrap="square" rtlCol="0">
            <a:spAutoFit/>
          </a:bodyPr>
          <a:lstStyle/>
          <a:p>
            <a:pPr algn="ctr"/>
            <a:r>
              <a:rPr lang="en-US" sz="9600" dirty="0">
                <a:latin typeface="Arial Black" pitchFamily="34" charset="0"/>
              </a:rPr>
              <a:t>WHAM</a:t>
            </a:r>
          </a:p>
        </p:txBody>
      </p:sp>
    </p:spTree>
    <p:extLst>
      <p:ext uri="{BB962C8B-B14F-4D97-AF65-F5344CB8AC3E}">
        <p14:creationId xmlns:p14="http://schemas.microsoft.com/office/powerpoint/2010/main" val="121395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500"/>
                                        <p:tgtEl>
                                          <p:spTgt spid="1028"/>
                                        </p:tgtEl>
                                      </p:cBhvr>
                                    </p:animEffect>
                                  </p:childTnLst>
                                </p:cTn>
                              </p:par>
                              <p:par>
                                <p:cTn id="14" presetID="10" presetClass="entr" presetSubtype="0" fill="hold" nodeType="with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fade">
                                      <p:cBhvr>
                                        <p:cTn id="16" dur="500"/>
                                        <p:tgtEl>
                                          <p:spTgt spid="10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0"/>
            <a:ext cx="12192000" cy="1858962"/>
          </a:xfrm>
          <a:solidFill>
            <a:srgbClr val="FFFF00"/>
          </a:solidFill>
          <a:ln w="76200">
            <a:noFill/>
          </a:ln>
        </p:spPr>
        <p:txBody>
          <a:bodyPr>
            <a:noAutofit/>
          </a:bodyPr>
          <a:lstStyle/>
          <a:p>
            <a:pPr algn="ctr"/>
            <a:r>
              <a:rPr lang="en-US" sz="9600" dirty="0">
                <a:solidFill>
                  <a:schemeClr val="tx1"/>
                </a:solidFill>
              </a:rPr>
              <a:t>Deliberate Silos</a:t>
            </a:r>
          </a:p>
        </p:txBody>
      </p:sp>
      <p:pic>
        <p:nvPicPr>
          <p:cNvPr id="5128" name="Picture 8" descr="Image result for human servi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0" y="4450080"/>
            <a:ext cx="3860801" cy="22555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janer\Desktop\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979" y="0"/>
            <a:ext cx="436502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ubstance Use Disorders – UWW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8000" y="4114800"/>
            <a:ext cx="4063999" cy="27447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unds for Worker Training - Pikes Peak Workforce Cen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4132262"/>
            <a:ext cx="3762977" cy="27257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New York Health Act Too Costly for Taxpayers | NY State Sena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8000" y="0"/>
            <a:ext cx="4064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Mental Health and Well-Being | The American University in Cair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3762979"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163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38380"/>
            <a:ext cx="12192000" cy="1481220"/>
          </a:xfrm>
          <a:solidFill>
            <a:srgbClr val="FFFF00"/>
          </a:solidFill>
          <a:ln w="57150">
            <a:noFill/>
          </a:ln>
        </p:spPr>
        <p:txBody>
          <a:bodyPr>
            <a:noAutofit/>
          </a:bodyPr>
          <a:lstStyle/>
          <a:p>
            <a:pPr algn="ctr"/>
            <a:r>
              <a:rPr lang="en-US" sz="8000" dirty="0">
                <a:solidFill>
                  <a:schemeClr val="tx1"/>
                </a:solidFill>
              </a:rPr>
              <a:t>Punitive Approaches</a:t>
            </a:r>
          </a:p>
        </p:txBody>
      </p:sp>
      <p:pic>
        <p:nvPicPr>
          <p:cNvPr id="6146" name="Picture 2" descr="Image result for criminaliz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6573" y="4427374"/>
            <a:ext cx="4525427" cy="243062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7731" y="4427373"/>
            <a:ext cx="3810000" cy="243062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6331" y="0"/>
            <a:ext cx="4535669" cy="293838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Image result for kick 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13" y="4427373"/>
            <a:ext cx="3256673" cy="2354428"/>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Image result for inadequate fund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1430"/>
            <a:ext cx="4609269" cy="2926950"/>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Relate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1200" y="152400"/>
            <a:ext cx="3911597" cy="1676400"/>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Image result for desig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41600" y="1625460"/>
            <a:ext cx="4786131" cy="1247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81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160"/>
                                        </p:tgtEl>
                                        <p:attrNameLst>
                                          <p:attrName>style.visibility</p:attrName>
                                        </p:attrNameLst>
                                      </p:cBhvr>
                                      <p:to>
                                        <p:strVal val="visible"/>
                                      </p:to>
                                    </p:set>
                                    <p:animEffect transition="in" filter="fade">
                                      <p:cBhvr>
                                        <p:cTn id="11" dur="500"/>
                                        <p:tgtEl>
                                          <p:spTgt spid="6160"/>
                                        </p:tgtEl>
                                      </p:cBhvr>
                                    </p:animEffect>
                                  </p:childTnLst>
                                </p:cTn>
                              </p:par>
                              <p:par>
                                <p:cTn id="12" presetID="10" presetClass="entr" presetSubtype="0" fill="hold" nodeType="withEffect">
                                  <p:stCondLst>
                                    <p:cond delay="0"/>
                                  </p:stCondLst>
                                  <p:childTnLst>
                                    <p:set>
                                      <p:cBhvr>
                                        <p:cTn id="13" dur="1" fill="hold">
                                          <p:stCondLst>
                                            <p:cond delay="0"/>
                                          </p:stCondLst>
                                        </p:cTn>
                                        <p:tgtEl>
                                          <p:spTgt spid="6162"/>
                                        </p:tgtEl>
                                        <p:attrNameLst>
                                          <p:attrName>style.visibility</p:attrName>
                                        </p:attrNameLst>
                                      </p:cBhvr>
                                      <p:to>
                                        <p:strVal val="visible"/>
                                      </p:to>
                                    </p:set>
                                    <p:animEffect transition="in" filter="fade">
                                      <p:cBhvr>
                                        <p:cTn id="14" dur="500"/>
                                        <p:tgtEl>
                                          <p:spTgt spid="616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152"/>
                                        </p:tgtEl>
                                        <p:attrNameLst>
                                          <p:attrName>style.visibility</p:attrName>
                                        </p:attrNameLst>
                                      </p:cBhvr>
                                      <p:to>
                                        <p:strVal val="visible"/>
                                      </p:to>
                                    </p:set>
                                    <p:animEffect transition="in" filter="fade">
                                      <p:cBhvr>
                                        <p:cTn id="19" dur="500"/>
                                        <p:tgtEl>
                                          <p:spTgt spid="6152"/>
                                        </p:tgtEl>
                                      </p:cBhvr>
                                    </p:animEffect>
                                  </p:childTnLst>
                                </p:cTn>
                              </p:par>
                              <p:par>
                                <p:cTn id="20" presetID="10" presetClass="entr" presetSubtype="0" fill="hold" nodeType="withEffect">
                                  <p:stCondLst>
                                    <p:cond delay="0"/>
                                  </p:stCondLst>
                                  <p:childTnLst>
                                    <p:set>
                                      <p:cBhvr>
                                        <p:cTn id="21" dur="1" fill="hold">
                                          <p:stCondLst>
                                            <p:cond delay="0"/>
                                          </p:stCondLst>
                                        </p:cTn>
                                        <p:tgtEl>
                                          <p:spTgt spid="6154"/>
                                        </p:tgtEl>
                                        <p:attrNameLst>
                                          <p:attrName>style.visibility</p:attrName>
                                        </p:attrNameLst>
                                      </p:cBhvr>
                                      <p:to>
                                        <p:strVal val="visible"/>
                                      </p:to>
                                    </p:set>
                                    <p:animEffect transition="in" filter="fade">
                                      <p:cBhvr>
                                        <p:cTn id="22" dur="500"/>
                                        <p:tgtEl>
                                          <p:spTgt spid="61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50"/>
                                        </p:tgtEl>
                                        <p:attrNameLst>
                                          <p:attrName>style.visibility</p:attrName>
                                        </p:attrNameLst>
                                      </p:cBhvr>
                                      <p:to>
                                        <p:strVal val="visible"/>
                                      </p:to>
                                    </p:set>
                                    <p:animEffect transition="in" filter="fade">
                                      <p:cBhvr>
                                        <p:cTn id="27" dur="500"/>
                                        <p:tgtEl>
                                          <p:spTgt spid="615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6" y="365125"/>
            <a:ext cx="10961914" cy="1325563"/>
          </a:xfrm>
          <a:solidFill>
            <a:srgbClr val="FFFF00"/>
          </a:solidFill>
        </p:spPr>
        <p:txBody>
          <a:bodyPr/>
          <a:lstStyle/>
          <a:p>
            <a:r>
              <a:rPr lang="en-US" dirty="0"/>
              <a:t>    Disparities</a:t>
            </a:r>
          </a:p>
        </p:txBody>
      </p:sp>
      <p:sp>
        <p:nvSpPr>
          <p:cNvPr id="3" name="Content Placeholder 2"/>
          <p:cNvSpPr>
            <a:spLocks noGrp="1"/>
          </p:cNvSpPr>
          <p:nvPr>
            <p:ph idx="1"/>
          </p:nvPr>
        </p:nvSpPr>
        <p:spPr>
          <a:xfrm>
            <a:off x="838199" y="2100263"/>
            <a:ext cx="10734675" cy="4400550"/>
          </a:xfrm>
        </p:spPr>
        <p:txBody>
          <a:bodyPr>
            <a:normAutofit/>
          </a:bodyPr>
          <a:lstStyle/>
          <a:p>
            <a:pPr marL="0" indent="0">
              <a:buNone/>
            </a:pPr>
            <a:r>
              <a:rPr lang="en-US" dirty="0"/>
              <a:t>“Particular type of </a:t>
            </a:r>
            <a:r>
              <a:rPr lang="en-US" b="1" dirty="0"/>
              <a:t>health difference that is closely linked with social, economic, and/or environmental disadvantage</a:t>
            </a:r>
            <a:r>
              <a:rPr lang="en-US" dirty="0"/>
              <a:t>. Health disparities adversely affect groups of </a:t>
            </a:r>
            <a:r>
              <a:rPr lang="en-US" b="1" dirty="0"/>
              <a:t>people who have systematically experienced greater obstacles to health</a:t>
            </a:r>
            <a:r>
              <a:rPr lang="en-US" dirty="0"/>
              <a:t> based on their racial or ethnic group; religion; socioeconomic status; gender; age; mental health; cognitive, sensory, or physical disability; sexual orientation or gender identity; geographic location; or other characteristics historically linked to discrimination or exclusion.”     Healthy People 2030</a:t>
            </a:r>
          </a:p>
        </p:txBody>
      </p:sp>
      <p:pic>
        <p:nvPicPr>
          <p:cNvPr id="4" name="Picture 2" descr="C:\Users\janer\Desktop\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4870" y="157161"/>
            <a:ext cx="5472912" cy="1657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422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00051" y="365125"/>
            <a:ext cx="11358562" cy="1325563"/>
          </a:xfrm>
          <a:solidFill>
            <a:srgbClr val="FFFF00"/>
          </a:solidFill>
        </p:spPr>
        <p:txBody>
          <a:bodyPr/>
          <a:lstStyle/>
          <a:p>
            <a:r>
              <a:rPr lang="en-US" dirty="0"/>
              <a:t>Disparities - Examples</a:t>
            </a:r>
          </a:p>
        </p:txBody>
      </p:sp>
      <p:sp>
        <p:nvSpPr>
          <p:cNvPr id="2" name="Content Placeholder 1"/>
          <p:cNvSpPr>
            <a:spLocks noGrp="1"/>
          </p:cNvSpPr>
          <p:nvPr>
            <p:ph sz="half" idx="1"/>
          </p:nvPr>
        </p:nvSpPr>
        <p:spPr>
          <a:xfrm>
            <a:off x="457200" y="1811337"/>
            <a:ext cx="5181600" cy="4709206"/>
          </a:xfrm>
          <a:solidFill>
            <a:schemeClr val="accent2"/>
          </a:solidFill>
        </p:spPr>
        <p:txBody>
          <a:bodyPr>
            <a:normAutofit fontScale="85000" lnSpcReduction="20000"/>
          </a:bodyPr>
          <a:lstStyle/>
          <a:p>
            <a:endParaRPr lang="en-US" dirty="0"/>
          </a:p>
          <a:p>
            <a:r>
              <a:rPr lang="en-US" dirty="0"/>
              <a:t>Healthcare: Access and Quality of Care</a:t>
            </a:r>
          </a:p>
          <a:p>
            <a:endParaRPr lang="en-US" dirty="0"/>
          </a:p>
          <a:p>
            <a:r>
              <a:rPr lang="en-US" dirty="0"/>
              <a:t>Access and Quality of the Continuum of Care</a:t>
            </a:r>
          </a:p>
          <a:p>
            <a:endParaRPr lang="en-US" dirty="0"/>
          </a:p>
          <a:p>
            <a:r>
              <a:rPr lang="en-US" dirty="0"/>
              <a:t>Opioid Overdose Deaths</a:t>
            </a:r>
          </a:p>
          <a:p>
            <a:endParaRPr lang="en-US" dirty="0"/>
          </a:p>
          <a:p>
            <a:r>
              <a:rPr lang="en-US" dirty="0"/>
              <a:t>HIV/AIDS</a:t>
            </a:r>
          </a:p>
          <a:p>
            <a:endParaRPr lang="en-US" dirty="0"/>
          </a:p>
          <a:p>
            <a:r>
              <a:rPr lang="en-US" dirty="0"/>
              <a:t>HCV</a:t>
            </a:r>
          </a:p>
          <a:p>
            <a:endParaRPr lang="en-US" dirty="0"/>
          </a:p>
        </p:txBody>
      </p:sp>
      <p:sp>
        <p:nvSpPr>
          <p:cNvPr id="3" name="Content Placeholder 2"/>
          <p:cNvSpPr>
            <a:spLocks noGrp="1"/>
          </p:cNvSpPr>
          <p:nvPr>
            <p:ph sz="half" idx="2"/>
          </p:nvPr>
        </p:nvSpPr>
        <p:spPr>
          <a:xfrm>
            <a:off x="6553200" y="1808617"/>
            <a:ext cx="5181600" cy="4690154"/>
          </a:xfrm>
          <a:solidFill>
            <a:schemeClr val="accent2"/>
          </a:solidFill>
        </p:spPr>
        <p:txBody>
          <a:bodyPr>
            <a:normAutofit fontScale="85000" lnSpcReduction="20000"/>
          </a:bodyPr>
          <a:lstStyle/>
          <a:p>
            <a:endParaRPr lang="en-US" dirty="0"/>
          </a:p>
          <a:p>
            <a:r>
              <a:rPr lang="en-US" dirty="0"/>
              <a:t>Housing</a:t>
            </a:r>
          </a:p>
          <a:p>
            <a:endParaRPr lang="en-US" dirty="0"/>
          </a:p>
          <a:p>
            <a:r>
              <a:rPr lang="en-US" dirty="0"/>
              <a:t>Employment</a:t>
            </a:r>
          </a:p>
          <a:p>
            <a:endParaRPr lang="en-US" dirty="0"/>
          </a:p>
          <a:p>
            <a:r>
              <a:rPr lang="en-US" dirty="0"/>
              <a:t>Education and Training</a:t>
            </a:r>
          </a:p>
          <a:p>
            <a:endParaRPr lang="en-US" dirty="0"/>
          </a:p>
          <a:p>
            <a:r>
              <a:rPr lang="en-US" dirty="0"/>
              <a:t>Food: Access and Quality</a:t>
            </a:r>
          </a:p>
          <a:p>
            <a:endParaRPr lang="en-US" dirty="0"/>
          </a:p>
          <a:p>
            <a:r>
              <a:rPr lang="en-US" dirty="0"/>
              <a:t>Covid-19</a:t>
            </a:r>
          </a:p>
          <a:p>
            <a:endParaRPr lang="en-US" dirty="0"/>
          </a:p>
          <a:p>
            <a:r>
              <a:rPr lang="en-US" dirty="0"/>
              <a:t>Others</a:t>
            </a:r>
          </a:p>
          <a:p>
            <a:endParaRPr lang="en-US" dirty="0"/>
          </a:p>
        </p:txBody>
      </p:sp>
    </p:spTree>
    <p:extLst>
      <p:ext uri="{BB962C8B-B14F-4D97-AF65-F5344CB8AC3E}">
        <p14:creationId xmlns:p14="http://schemas.microsoft.com/office/powerpoint/2010/main" val="7662480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5"/>
  <p:tag name="ARTICULATE_DESIGN_ID_OFFICE THEME" val="ZDFfUi83"/>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eals xmlns="5bd38733-d6f0-41f7-a15a-276ac058336e">
      <UserInfo>
        <DisplayName/>
        <AccountId xsi:nil="true"/>
        <AccountType/>
      </UserInfo>
    </Seals>
    <lcf76f155ced4ddcb4097134ff3c332f xmlns="5bd38733-d6f0-41f7-a15a-276ac058336e">
      <Terms xmlns="http://schemas.microsoft.com/office/infopath/2007/PartnerControls"/>
    </lcf76f155ced4ddcb4097134ff3c332f>
    <TaxCatchAll xmlns="3d3132fa-b4ca-41ab-b20c-70a1e75d8b3f" xsi:nil="true"/>
    <SharedWithUsers xmlns="3d3132fa-b4ca-41ab-b20c-70a1e75d8b3f">
      <UserInfo>
        <DisplayName>Moses, LaWann (DHSS)</DisplayName>
        <AccountId>117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99268B59DBBA54C9E0DF17A0E5F3EF6" ma:contentTypeVersion="17" ma:contentTypeDescription="Create a new document." ma:contentTypeScope="" ma:versionID="cad13367fa72ebcec7e19e9d8eb49905">
  <xsd:schema xmlns:xsd="http://www.w3.org/2001/XMLSchema" xmlns:xs="http://www.w3.org/2001/XMLSchema" xmlns:p="http://schemas.microsoft.com/office/2006/metadata/properties" xmlns:ns2="5bd38733-d6f0-41f7-a15a-276ac058336e" xmlns:ns3="3d3132fa-b4ca-41ab-b20c-70a1e75d8b3f" targetNamespace="http://schemas.microsoft.com/office/2006/metadata/properties" ma:root="true" ma:fieldsID="1ea59713fd28fe5a8079d965a74f430b" ns2:_="" ns3:_="">
    <xsd:import namespace="5bd38733-d6f0-41f7-a15a-276ac058336e"/>
    <xsd:import namespace="3d3132fa-b4ca-41ab-b20c-70a1e75d8b3f"/>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element ref="ns2:Sea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d38733-d6f0-41f7-a15a-276ac0583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34a27671-bf34-4348-950b-b154461f6f6e"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Seals" ma:index="23" nillable="true" ma:displayName="Seals" ma:description="Presenter" ma:format="Dropdown" ma:list="UserInfo" ma:SharePointGroup="0" ma:internalName="Seals">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3132fa-b4ca-41ab-b20c-70a1e75d8b3f"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4aaddb28-4e7f-47e8-9cf3-0534bae7e90f}" ma:internalName="TaxCatchAll" ma:showField="CatchAllData" ma:web="3d3132fa-b4ca-41ab-b20c-70a1e75d8b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197ADE-A50F-4AAA-8802-E0EF2CEEC9F8}">
  <ds:schemaRefs>
    <ds:schemaRef ds:uri="http://schemas.microsoft.com/office/2006/metadata/properties"/>
    <ds:schemaRef ds:uri="http://schemas.microsoft.com/office/infopath/2007/PartnerControls"/>
    <ds:schemaRef ds:uri="5bd38733-d6f0-41f7-a15a-276ac058336e"/>
    <ds:schemaRef ds:uri="3d3132fa-b4ca-41ab-b20c-70a1e75d8b3f"/>
  </ds:schemaRefs>
</ds:datastoreItem>
</file>

<file path=customXml/itemProps2.xml><?xml version="1.0" encoding="utf-8"?>
<ds:datastoreItem xmlns:ds="http://schemas.openxmlformats.org/officeDocument/2006/customXml" ds:itemID="{01F1E781-686D-4908-9F23-AE67B896A99D}">
  <ds:schemaRefs>
    <ds:schemaRef ds:uri="http://schemas.microsoft.com/sharepoint/v3/contenttype/forms"/>
  </ds:schemaRefs>
</ds:datastoreItem>
</file>

<file path=customXml/itemProps3.xml><?xml version="1.0" encoding="utf-8"?>
<ds:datastoreItem xmlns:ds="http://schemas.openxmlformats.org/officeDocument/2006/customXml" ds:itemID="{783C8E14-3BEA-4322-A593-A256D8A5C1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d38733-d6f0-41f7-a15a-276ac058336e"/>
    <ds:schemaRef ds:uri="3d3132fa-b4ca-41ab-b20c-70a1e75d8b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4161</TotalTime>
  <Words>1029</Words>
  <Application>Microsoft Office PowerPoint</Application>
  <PresentationFormat>Widescreen</PresentationFormat>
  <Paragraphs>180</Paragraphs>
  <Slides>34</Slides>
  <Notes>3</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 Eliminating Disparities and  Building Health Equity: A Justice Approach </vt:lpstr>
      <vt:lpstr>PowerPoint Presentation</vt:lpstr>
      <vt:lpstr>PowerPoint Presentation</vt:lpstr>
      <vt:lpstr>PowerPoint Presentation</vt:lpstr>
      <vt:lpstr>Mantra: Addiction and Mental  Health Don’t Discriminate!!</vt:lpstr>
      <vt:lpstr>Deliberate Silos</vt:lpstr>
      <vt:lpstr>Punitive Approaches</vt:lpstr>
      <vt:lpstr>    Disparities</vt:lpstr>
      <vt:lpstr>Disparities - Examples</vt:lpstr>
      <vt:lpstr>Disparities are Driven and Sustained by  the Structural Determinants of Health</vt:lpstr>
      <vt:lpstr>PowerPoint Presentation</vt:lpstr>
      <vt:lpstr>PowerPoint Presentation</vt:lpstr>
      <vt:lpstr>PowerPoint Presentation</vt:lpstr>
      <vt:lpstr>PowerPoint Presentation</vt:lpstr>
      <vt:lpstr>PowerPoint Presentation</vt:lpstr>
      <vt:lpstr>What do You Think has Been the Impact?</vt:lpstr>
      <vt:lpstr>PowerPoint Presentation</vt:lpstr>
      <vt:lpstr>Strength Based Strategies,  Techniques and Solutions</vt:lpstr>
      <vt:lpstr>Cultural Humility</vt:lpstr>
      <vt:lpstr>PowerPoint Presentation</vt:lpstr>
      <vt:lpstr> Health Equity……</vt:lpstr>
      <vt:lpstr>PowerPoint Presentation</vt:lpstr>
      <vt:lpstr>PowerPoint Presentation</vt:lpstr>
      <vt:lpstr>Building Sustainable Equity</vt:lpstr>
      <vt:lpstr>PowerPoint Presentation</vt:lpstr>
      <vt:lpstr>              Infinite Pathways of Recovery</vt:lpstr>
      <vt:lpstr>Harm Reduction is Recovery………</vt:lpstr>
      <vt:lpstr>Not Just Trauma Informed...</vt:lpstr>
      <vt:lpstr>PowerPoint Presentation</vt:lpstr>
      <vt:lpstr>Enhanced National CLAS Standards (OMH, 2023)</vt:lpstr>
      <vt:lpstr>PowerPoint Presentation</vt:lpstr>
      <vt:lpstr> Advocacy</vt:lpstr>
      <vt:lpstr> We work really hard to pull SOME people out of the “rivers” of SUDs, Mental Health challenges, Poverty, Homelessness, Incarceration, etc.</vt:lpstr>
      <vt:lpstr>іGracias!  -  Thank You!</vt:lpstr>
    </vt:vector>
  </TitlesOfParts>
  <Company>UMKC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Barker, Kendra L</dc:creator>
  <cp:lastModifiedBy>Haner Hernandez</cp:lastModifiedBy>
  <cp:revision>136</cp:revision>
  <dcterms:created xsi:type="dcterms:W3CDTF">2017-10-19T14:29:41Z</dcterms:created>
  <dcterms:modified xsi:type="dcterms:W3CDTF">2024-08-01T17:45:11Z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6C20144C-0AD0-4CE7-9B12-88696D45CBD6</vt:lpwstr>
  </property>
  <property fmtid="{D5CDD505-2E9C-101B-9397-08002B2CF9AE}" pid="3" name="ArticulatePath">
    <vt:lpwstr>508_compliant_basic_slides_mg</vt:lpwstr>
  </property>
  <property fmtid="{D5CDD505-2E9C-101B-9397-08002B2CF9AE}" pid="4" name="ContentTypeId">
    <vt:lpwstr>0x010100D99268B59DBBA54C9E0DF17A0E5F3EF6</vt:lpwstr>
  </property>
</Properties>
</file>