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4" r:id="rId4"/>
  </p:sldMasterIdLst>
  <p:notesMasterIdLst>
    <p:notesMasterId r:id="rId54"/>
  </p:notesMasterIdLst>
  <p:handoutMasterIdLst>
    <p:handoutMasterId r:id="rId55"/>
  </p:handoutMasterIdLst>
  <p:sldIdLst>
    <p:sldId id="256" r:id="rId5"/>
    <p:sldId id="346" r:id="rId6"/>
    <p:sldId id="258" r:id="rId7"/>
    <p:sldId id="347" r:id="rId8"/>
    <p:sldId id="261" r:id="rId9"/>
    <p:sldId id="358" r:id="rId10"/>
    <p:sldId id="320" r:id="rId11"/>
    <p:sldId id="328" r:id="rId12"/>
    <p:sldId id="332" r:id="rId13"/>
    <p:sldId id="335" r:id="rId14"/>
    <p:sldId id="264" r:id="rId15"/>
    <p:sldId id="272" r:id="rId16"/>
    <p:sldId id="273" r:id="rId17"/>
    <p:sldId id="350" r:id="rId18"/>
    <p:sldId id="371" r:id="rId19"/>
    <p:sldId id="376" r:id="rId20"/>
    <p:sldId id="266" r:id="rId21"/>
    <p:sldId id="338" r:id="rId22"/>
    <p:sldId id="267" r:id="rId23"/>
    <p:sldId id="323" r:id="rId24"/>
    <p:sldId id="351" r:id="rId25"/>
    <p:sldId id="268" r:id="rId26"/>
    <p:sldId id="325" r:id="rId27"/>
    <p:sldId id="276" r:id="rId28"/>
    <p:sldId id="352" r:id="rId29"/>
    <p:sldId id="341" r:id="rId30"/>
    <p:sldId id="292" r:id="rId31"/>
    <p:sldId id="299" r:id="rId32"/>
    <p:sldId id="357" r:id="rId33"/>
    <p:sldId id="393" r:id="rId34"/>
    <p:sldId id="394" r:id="rId35"/>
    <p:sldId id="395" r:id="rId36"/>
    <p:sldId id="374" r:id="rId37"/>
    <p:sldId id="396" r:id="rId38"/>
    <p:sldId id="375" r:id="rId39"/>
    <p:sldId id="391" r:id="rId40"/>
    <p:sldId id="397" r:id="rId41"/>
    <p:sldId id="398" r:id="rId42"/>
    <p:sldId id="298" r:id="rId43"/>
    <p:sldId id="297" r:id="rId44"/>
    <p:sldId id="302" r:id="rId45"/>
    <p:sldId id="303" r:id="rId46"/>
    <p:sldId id="304" r:id="rId47"/>
    <p:sldId id="313" r:id="rId48"/>
    <p:sldId id="355" r:id="rId49"/>
    <p:sldId id="377" r:id="rId50"/>
    <p:sldId id="378" r:id="rId51"/>
    <p:sldId id="326" r:id="rId52"/>
    <p:sldId id="356" r:id="rId53"/>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inger, Brent T (DHSS)" initials="WBT(" lastIdx="24" clrIdx="0">
    <p:extLst>
      <p:ext uri="{19B8F6BF-5375-455C-9EA6-DF929625EA0E}">
        <p15:presenceInfo xmlns:p15="http://schemas.microsoft.com/office/powerpoint/2012/main" userId="S-1-5-21-1004336348-73586283-1417001333-336699" providerId="AD"/>
      </p:ext>
    </p:extLst>
  </p:cmAuthor>
  <p:cmAuthor id="2" name="Waninger, Brent T (DHSS)" initials="WBT( [2]" lastIdx="8" clrIdx="1">
    <p:extLst>
      <p:ext uri="{19B8F6BF-5375-455C-9EA6-DF929625EA0E}">
        <p15:presenceInfo xmlns:p15="http://schemas.microsoft.com/office/powerpoint/2012/main" userId="S::Brent.Waninger@delaware.gov::558172f4-d283-4079-8515-ef8b37e898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F521D-69B1-4F1D-B33B-1560BDDCC0AE}" v="9" dt="2023-03-15T19:21:40.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86" autoAdjust="0"/>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y, Candist (DHSS)" userId="73281702-825a-43e3-ad1e-84ef6e8d453c" providerId="ADAL" clId="{764F521D-69B1-4F1D-B33B-1560BDDCC0AE}"/>
    <pc:docChg chg="undo custSel modSld">
      <pc:chgData name="Brady, Candist (DHSS)" userId="73281702-825a-43e3-ad1e-84ef6e8d453c" providerId="ADAL" clId="{764F521D-69B1-4F1D-B33B-1560BDDCC0AE}" dt="2023-03-15T19:21:53.703" v="31" actId="14100"/>
      <pc:docMkLst>
        <pc:docMk/>
      </pc:docMkLst>
      <pc:sldChg chg="modSp">
        <pc:chgData name="Brady, Candist (DHSS)" userId="73281702-825a-43e3-ad1e-84ef6e8d453c" providerId="ADAL" clId="{764F521D-69B1-4F1D-B33B-1560BDDCC0AE}" dt="2023-03-15T19:16:53.356" v="5" actId="20577"/>
        <pc:sldMkLst>
          <pc:docMk/>
          <pc:sldMk cId="3507655829" sldId="358"/>
        </pc:sldMkLst>
        <pc:spChg chg="mod">
          <ac:chgData name="Brady, Candist (DHSS)" userId="73281702-825a-43e3-ad1e-84ef6e8d453c" providerId="ADAL" clId="{764F521D-69B1-4F1D-B33B-1560BDDCC0AE}" dt="2023-03-15T19:16:53.356" v="5" actId="20577"/>
          <ac:spMkLst>
            <pc:docMk/>
            <pc:sldMk cId="3507655829" sldId="358"/>
            <ac:spMk id="3" creationId="{D194FBBC-ADE7-472A-BDD2-BD8AA528A66A}"/>
          </ac:spMkLst>
        </pc:spChg>
      </pc:sldChg>
      <pc:sldChg chg="modSp mod">
        <pc:chgData name="Brady, Candist (DHSS)" userId="73281702-825a-43e3-ad1e-84ef6e8d453c" providerId="ADAL" clId="{764F521D-69B1-4F1D-B33B-1560BDDCC0AE}" dt="2023-03-15T19:17:31.533" v="7" actId="14100"/>
        <pc:sldMkLst>
          <pc:docMk/>
          <pc:sldMk cId="249633566" sldId="371"/>
        </pc:sldMkLst>
        <pc:picChg chg="mod">
          <ac:chgData name="Brady, Candist (DHSS)" userId="73281702-825a-43e3-ad1e-84ef6e8d453c" providerId="ADAL" clId="{764F521D-69B1-4F1D-B33B-1560BDDCC0AE}" dt="2023-03-15T19:17:31.533" v="7" actId="14100"/>
          <ac:picMkLst>
            <pc:docMk/>
            <pc:sldMk cId="249633566" sldId="371"/>
            <ac:picMk id="9" creationId="{6F22A9EE-5A47-4A0B-85BD-FC6BB2200EA1}"/>
          </ac:picMkLst>
        </pc:picChg>
      </pc:sldChg>
      <pc:sldChg chg="modSp mod">
        <pc:chgData name="Brady, Candist (DHSS)" userId="73281702-825a-43e3-ad1e-84ef6e8d453c" providerId="ADAL" clId="{764F521D-69B1-4F1D-B33B-1560BDDCC0AE}" dt="2023-03-15T19:20:53.991" v="27" actId="14100"/>
        <pc:sldMkLst>
          <pc:docMk/>
          <pc:sldMk cId="1169486234" sldId="374"/>
        </pc:sldMkLst>
        <pc:spChg chg="mod">
          <ac:chgData name="Brady, Candist (DHSS)" userId="73281702-825a-43e3-ad1e-84ef6e8d453c" providerId="ADAL" clId="{764F521D-69B1-4F1D-B33B-1560BDDCC0AE}" dt="2023-03-15T19:20:53.991" v="27" actId="14100"/>
          <ac:spMkLst>
            <pc:docMk/>
            <pc:sldMk cId="1169486234" sldId="374"/>
            <ac:spMk id="3" creationId="{D7BED784-4886-489D-BFA0-19FF96B5E552}"/>
          </ac:spMkLst>
        </pc:spChg>
        <pc:picChg chg="mod">
          <ac:chgData name="Brady, Candist (DHSS)" userId="73281702-825a-43e3-ad1e-84ef6e8d453c" providerId="ADAL" clId="{764F521D-69B1-4F1D-B33B-1560BDDCC0AE}" dt="2023-03-15T19:19:07.677" v="21" actId="14100"/>
          <ac:picMkLst>
            <pc:docMk/>
            <pc:sldMk cId="1169486234" sldId="374"/>
            <ac:picMk id="8" creationId="{D1392FF6-1DAC-4F44-B913-D4B6235E55BA}"/>
          </ac:picMkLst>
        </pc:picChg>
      </pc:sldChg>
      <pc:sldChg chg="modSp mod">
        <pc:chgData name="Brady, Candist (DHSS)" userId="73281702-825a-43e3-ad1e-84ef6e8d453c" providerId="ADAL" clId="{764F521D-69B1-4F1D-B33B-1560BDDCC0AE}" dt="2023-03-15T19:17:40.397" v="8" actId="14100"/>
        <pc:sldMkLst>
          <pc:docMk/>
          <pc:sldMk cId="1857397638" sldId="376"/>
        </pc:sldMkLst>
        <pc:picChg chg="mod">
          <ac:chgData name="Brady, Candist (DHSS)" userId="73281702-825a-43e3-ad1e-84ef6e8d453c" providerId="ADAL" clId="{764F521D-69B1-4F1D-B33B-1560BDDCC0AE}" dt="2023-03-15T19:17:40.397" v="8" actId="14100"/>
          <ac:picMkLst>
            <pc:docMk/>
            <pc:sldMk cId="1857397638" sldId="376"/>
            <ac:picMk id="10" creationId="{A033C597-7D38-46F0-99B8-DC0D2CA6AF90}"/>
          </ac:picMkLst>
        </pc:picChg>
      </pc:sldChg>
      <pc:sldChg chg="modSp">
        <pc:chgData name="Brady, Candist (DHSS)" userId="73281702-825a-43e3-ad1e-84ef6e8d453c" providerId="ADAL" clId="{764F521D-69B1-4F1D-B33B-1560BDDCC0AE}" dt="2023-03-15T19:21:40.415" v="30" actId="1076"/>
        <pc:sldMkLst>
          <pc:docMk/>
          <pc:sldMk cId="2079346128" sldId="391"/>
        </pc:sldMkLst>
        <pc:spChg chg="mod">
          <ac:chgData name="Brady, Candist (DHSS)" userId="73281702-825a-43e3-ad1e-84ef6e8d453c" providerId="ADAL" clId="{764F521D-69B1-4F1D-B33B-1560BDDCC0AE}" dt="2023-03-15T19:21:19.816" v="28" actId="1076"/>
          <ac:spMkLst>
            <pc:docMk/>
            <pc:sldMk cId="2079346128" sldId="391"/>
            <ac:spMk id="4" creationId="{A5991F59-43D8-493C-88E4-4429BEF792A6}"/>
          </ac:spMkLst>
        </pc:spChg>
        <pc:spChg chg="mod">
          <ac:chgData name="Brady, Candist (DHSS)" userId="73281702-825a-43e3-ad1e-84ef6e8d453c" providerId="ADAL" clId="{764F521D-69B1-4F1D-B33B-1560BDDCC0AE}" dt="2023-03-15T19:21:19.816" v="28" actId="1076"/>
          <ac:spMkLst>
            <pc:docMk/>
            <pc:sldMk cId="2079346128" sldId="391"/>
            <ac:spMk id="5" creationId="{F7B77126-E545-43C9-8D61-476DA72ADC1C}"/>
          </ac:spMkLst>
        </pc:spChg>
        <pc:spChg chg="mod">
          <ac:chgData name="Brady, Candist (DHSS)" userId="73281702-825a-43e3-ad1e-84ef6e8d453c" providerId="ADAL" clId="{764F521D-69B1-4F1D-B33B-1560BDDCC0AE}" dt="2023-03-15T19:21:19.816" v="28" actId="1076"/>
          <ac:spMkLst>
            <pc:docMk/>
            <pc:sldMk cId="2079346128" sldId="391"/>
            <ac:spMk id="16" creationId="{FC70411C-2BD2-4D01-8330-E37AED73C069}"/>
          </ac:spMkLst>
        </pc:spChg>
        <pc:spChg chg="mod">
          <ac:chgData name="Brady, Candist (DHSS)" userId="73281702-825a-43e3-ad1e-84ef6e8d453c" providerId="ADAL" clId="{764F521D-69B1-4F1D-B33B-1560BDDCC0AE}" dt="2023-03-15T19:21:19.816" v="28" actId="1076"/>
          <ac:spMkLst>
            <pc:docMk/>
            <pc:sldMk cId="2079346128" sldId="391"/>
            <ac:spMk id="17" creationId="{4C9A3020-28A4-41E9-ABE3-283A249D72E7}"/>
          </ac:spMkLst>
        </pc:spChg>
        <pc:spChg chg="mod">
          <ac:chgData name="Brady, Candist (DHSS)" userId="73281702-825a-43e3-ad1e-84ef6e8d453c" providerId="ADAL" clId="{764F521D-69B1-4F1D-B33B-1560BDDCC0AE}" dt="2023-03-15T19:21:19.816" v="28" actId="1076"/>
          <ac:spMkLst>
            <pc:docMk/>
            <pc:sldMk cId="2079346128" sldId="391"/>
            <ac:spMk id="18" creationId="{CC191BD5-070B-4568-A525-9380B7C13A0F}"/>
          </ac:spMkLst>
        </pc:spChg>
        <pc:spChg chg="mod">
          <ac:chgData name="Brady, Candist (DHSS)" userId="73281702-825a-43e3-ad1e-84ef6e8d453c" providerId="ADAL" clId="{764F521D-69B1-4F1D-B33B-1560BDDCC0AE}" dt="2023-03-15T19:21:40.415" v="30" actId="1076"/>
          <ac:spMkLst>
            <pc:docMk/>
            <pc:sldMk cId="2079346128" sldId="391"/>
            <ac:spMk id="21" creationId="{37596E86-D8FA-476C-988B-5C818152D298}"/>
          </ac:spMkLst>
        </pc:spChg>
        <pc:spChg chg="mod">
          <ac:chgData name="Brady, Candist (DHSS)" userId="73281702-825a-43e3-ad1e-84ef6e8d453c" providerId="ADAL" clId="{764F521D-69B1-4F1D-B33B-1560BDDCC0AE}" dt="2023-03-15T19:21:40.415" v="30" actId="1076"/>
          <ac:spMkLst>
            <pc:docMk/>
            <pc:sldMk cId="2079346128" sldId="391"/>
            <ac:spMk id="22" creationId="{A4BE6C11-5622-495A-B275-B63697C5E13F}"/>
          </ac:spMkLst>
        </pc:spChg>
        <pc:spChg chg="mod">
          <ac:chgData name="Brady, Candist (DHSS)" userId="73281702-825a-43e3-ad1e-84ef6e8d453c" providerId="ADAL" clId="{764F521D-69B1-4F1D-B33B-1560BDDCC0AE}" dt="2023-03-15T19:21:40.415" v="30" actId="1076"/>
          <ac:spMkLst>
            <pc:docMk/>
            <pc:sldMk cId="2079346128" sldId="391"/>
            <ac:spMk id="23" creationId="{0E8E692D-9A46-4556-85EC-DD4180ED4BB5}"/>
          </ac:spMkLst>
        </pc:spChg>
        <pc:spChg chg="mod">
          <ac:chgData name="Brady, Candist (DHSS)" userId="73281702-825a-43e3-ad1e-84ef6e8d453c" providerId="ADAL" clId="{764F521D-69B1-4F1D-B33B-1560BDDCC0AE}" dt="2023-03-15T19:21:40.415" v="30" actId="1076"/>
          <ac:spMkLst>
            <pc:docMk/>
            <pc:sldMk cId="2079346128" sldId="391"/>
            <ac:spMk id="24" creationId="{8436F9DE-62A0-4FEF-8BE5-5CC99979760C}"/>
          </ac:spMkLst>
        </pc:spChg>
        <pc:spChg chg="mod">
          <ac:chgData name="Brady, Candist (DHSS)" userId="73281702-825a-43e3-ad1e-84ef6e8d453c" providerId="ADAL" clId="{764F521D-69B1-4F1D-B33B-1560BDDCC0AE}" dt="2023-03-15T19:21:40.415" v="30" actId="1076"/>
          <ac:spMkLst>
            <pc:docMk/>
            <pc:sldMk cId="2079346128" sldId="391"/>
            <ac:spMk id="25" creationId="{451BFB33-530D-4D04-8059-73CF56870CF8}"/>
          </ac:spMkLst>
        </pc:spChg>
        <pc:spChg chg="mod">
          <ac:chgData name="Brady, Candist (DHSS)" userId="73281702-825a-43e3-ad1e-84ef6e8d453c" providerId="ADAL" clId="{764F521D-69B1-4F1D-B33B-1560BDDCC0AE}" dt="2023-03-15T19:21:40.415" v="30" actId="1076"/>
          <ac:spMkLst>
            <pc:docMk/>
            <pc:sldMk cId="2079346128" sldId="391"/>
            <ac:spMk id="26" creationId="{0AB87303-5C16-455F-90BF-D7F3D0565928}"/>
          </ac:spMkLst>
        </pc:spChg>
        <pc:grpChg chg="mod">
          <ac:chgData name="Brady, Candist (DHSS)" userId="73281702-825a-43e3-ad1e-84ef6e8d453c" providerId="ADAL" clId="{764F521D-69B1-4F1D-B33B-1560BDDCC0AE}" dt="2023-03-15T19:21:40.415" v="30" actId="1076"/>
          <ac:grpSpMkLst>
            <pc:docMk/>
            <pc:sldMk cId="2079346128" sldId="391"/>
            <ac:grpSpMk id="3" creationId="{92AF104D-4948-47A7-BB41-3FFEF4ACB72C}"/>
          </ac:grpSpMkLst>
        </pc:grpChg>
        <pc:grpChg chg="mod">
          <ac:chgData name="Brady, Candist (DHSS)" userId="73281702-825a-43e3-ad1e-84ef6e8d453c" providerId="ADAL" clId="{764F521D-69B1-4F1D-B33B-1560BDDCC0AE}" dt="2023-03-15T19:21:19.816" v="28" actId="1076"/>
          <ac:grpSpMkLst>
            <pc:docMk/>
            <pc:sldMk cId="2079346128" sldId="391"/>
            <ac:grpSpMk id="6" creationId="{CA107284-731B-4671-A6A8-E3A375FC3112}"/>
          </ac:grpSpMkLst>
        </pc:grpChg>
        <pc:grpChg chg="mod">
          <ac:chgData name="Brady, Candist (DHSS)" userId="73281702-825a-43e3-ad1e-84ef6e8d453c" providerId="ADAL" clId="{764F521D-69B1-4F1D-B33B-1560BDDCC0AE}" dt="2023-03-15T19:21:19.816" v="28" actId="1076"/>
          <ac:grpSpMkLst>
            <pc:docMk/>
            <pc:sldMk cId="2079346128" sldId="391"/>
            <ac:grpSpMk id="15" creationId="{9EEB563A-CD0E-439E-ABB4-6C77BDD45939}"/>
          </ac:grpSpMkLst>
        </pc:grpChg>
        <pc:grpChg chg="mod">
          <ac:chgData name="Brady, Candist (DHSS)" userId="73281702-825a-43e3-ad1e-84ef6e8d453c" providerId="ADAL" clId="{764F521D-69B1-4F1D-B33B-1560BDDCC0AE}" dt="2023-03-15T19:21:40.415" v="30" actId="1076"/>
          <ac:grpSpMkLst>
            <pc:docMk/>
            <pc:sldMk cId="2079346128" sldId="391"/>
            <ac:grpSpMk id="20" creationId="{4E4CC20D-D3DC-43BD-9EFB-BA07F80C326A}"/>
          </ac:grpSpMkLst>
        </pc:grpChg>
        <pc:picChg chg="mod">
          <ac:chgData name="Brady, Candist (DHSS)" userId="73281702-825a-43e3-ad1e-84ef6e8d453c" providerId="ADAL" clId="{764F521D-69B1-4F1D-B33B-1560BDDCC0AE}" dt="2023-03-15T19:21:19.816" v="28" actId="1076"/>
          <ac:picMkLst>
            <pc:docMk/>
            <pc:sldMk cId="2079346128" sldId="391"/>
            <ac:picMk id="1037" creationId="{425132E4-CF12-4AF1-8F9A-4B81E29B6592}"/>
          </ac:picMkLst>
        </pc:picChg>
        <pc:picChg chg="mod">
          <ac:chgData name="Brady, Candist (DHSS)" userId="73281702-825a-43e3-ad1e-84ef6e8d453c" providerId="ADAL" clId="{764F521D-69B1-4F1D-B33B-1560BDDCC0AE}" dt="2023-03-15T19:21:19.816" v="28" actId="1076"/>
          <ac:picMkLst>
            <pc:docMk/>
            <pc:sldMk cId="2079346128" sldId="391"/>
            <ac:picMk id="1038" creationId="{3C8F6D43-2C69-45FE-9376-1410E8955D66}"/>
          </ac:picMkLst>
        </pc:picChg>
        <pc:picChg chg="mod">
          <ac:chgData name="Brady, Candist (DHSS)" userId="73281702-825a-43e3-ad1e-84ef6e8d453c" providerId="ADAL" clId="{764F521D-69B1-4F1D-B33B-1560BDDCC0AE}" dt="2023-03-15T19:21:40.415" v="30" actId="1076"/>
          <ac:picMkLst>
            <pc:docMk/>
            <pc:sldMk cId="2079346128" sldId="391"/>
            <ac:picMk id="1043" creationId="{2B1BD59B-13EB-4B26-AD3D-00CAE8A55565}"/>
          </ac:picMkLst>
        </pc:picChg>
        <pc:picChg chg="mod">
          <ac:chgData name="Brady, Candist (DHSS)" userId="73281702-825a-43e3-ad1e-84ef6e8d453c" providerId="ADAL" clId="{764F521D-69B1-4F1D-B33B-1560BDDCC0AE}" dt="2023-03-15T19:21:40.415" v="30" actId="1076"/>
          <ac:picMkLst>
            <pc:docMk/>
            <pc:sldMk cId="2079346128" sldId="391"/>
            <ac:picMk id="1048" creationId="{D72A6100-7F6B-4AD5-B1DD-9488A0F7D09C}"/>
          </ac:picMkLst>
        </pc:picChg>
      </pc:sldChg>
      <pc:sldChg chg="modSp mod">
        <pc:chgData name="Brady, Candist (DHSS)" userId="73281702-825a-43e3-ad1e-84ef6e8d453c" providerId="ADAL" clId="{764F521D-69B1-4F1D-B33B-1560BDDCC0AE}" dt="2023-03-15T19:21:53.703" v="31" actId="14100"/>
        <pc:sldMkLst>
          <pc:docMk/>
          <pc:sldMk cId="3680220675" sldId="398"/>
        </pc:sldMkLst>
        <pc:picChg chg="mod">
          <ac:chgData name="Brady, Candist (DHSS)" userId="73281702-825a-43e3-ad1e-84ef6e8d453c" providerId="ADAL" clId="{764F521D-69B1-4F1D-B33B-1560BDDCC0AE}" dt="2023-03-15T19:21:53.703" v="31" actId="14100"/>
          <ac:picMkLst>
            <pc:docMk/>
            <pc:sldMk cId="3680220675" sldId="398"/>
            <ac:picMk id="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6D983231-F6B6-40B2-8619-4E9F72FA9761}" type="datetimeFigureOut">
              <a:rPr lang="en-US" smtClean="0"/>
              <a:t>3/15/2023</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3EA7F83C-5B39-4484-9963-D05479EACB79}" type="slidenum">
              <a:rPr lang="en-US" smtClean="0"/>
              <a:t>‹#›</a:t>
            </a:fld>
            <a:endParaRPr lang="en-US"/>
          </a:p>
        </p:txBody>
      </p:sp>
    </p:spTree>
    <p:extLst>
      <p:ext uri="{BB962C8B-B14F-4D97-AF65-F5344CB8AC3E}">
        <p14:creationId xmlns:p14="http://schemas.microsoft.com/office/powerpoint/2010/main" val="3764681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143929B-DACC-4065-8676-1A999E7CBBDE}" type="datetimeFigureOut">
              <a:rPr lang="en-US" smtClean="0"/>
              <a:t>3/15/2023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96F3E6D0-9459-4364-BE50-4655F81D7D0B}" type="slidenum">
              <a:rPr lang="en-US" smtClean="0"/>
              <a:t>‹#›</a:t>
            </a:fld>
            <a:endParaRPr lang="en-US"/>
          </a:p>
        </p:txBody>
      </p:sp>
    </p:spTree>
    <p:extLst>
      <p:ext uri="{BB962C8B-B14F-4D97-AF65-F5344CB8AC3E}">
        <p14:creationId xmlns:p14="http://schemas.microsoft.com/office/powerpoint/2010/main" val="62028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Classroom style presentation (30-40 minutes)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Introduce yourself to the audience</a:t>
            </a:r>
          </a:p>
          <a:p>
            <a:pPr algn="l"/>
            <a:endParaRPr lang="en-US" i="0" dirty="0"/>
          </a:p>
          <a:p>
            <a:pPr algn="l"/>
            <a:r>
              <a:rPr lang="en-US" i="0" dirty="0"/>
              <a:t>This training does NOT cover professional roles or facility response. Only for response as a good Samaritan.</a:t>
            </a:r>
          </a:p>
          <a:p>
            <a:pPr algn="l"/>
            <a:endParaRPr lang="en-US" i="0" dirty="0"/>
          </a:p>
          <a:p>
            <a:pPr algn="l"/>
            <a:r>
              <a:rPr lang="en-US" i="0" dirty="0"/>
              <a:t>Before starting, address Naloxone vs. Narcan. Naloxone=medication, Narcan=name-brand. I.E. Ibuprofen is the medication , Advil and Motrin are brand-names.</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Remember to complete and submit the “Training Event Tracking Form” and event Dispensing Survey (as needed)</a:t>
            </a:r>
          </a:p>
        </p:txBody>
      </p:sp>
      <p:sp>
        <p:nvSpPr>
          <p:cNvPr id="4" name="Slide Number Placeholder 3"/>
          <p:cNvSpPr>
            <a:spLocks noGrp="1"/>
          </p:cNvSpPr>
          <p:nvPr>
            <p:ph type="sldNum" sz="quarter" idx="5"/>
          </p:nvPr>
        </p:nvSpPr>
        <p:spPr/>
        <p:txBody>
          <a:bodyPr/>
          <a:lstStyle/>
          <a:p>
            <a:fld id="{96F3E6D0-9459-4364-BE50-4655F81D7D0B}" type="slidenum">
              <a:rPr lang="en-US" smtClean="0"/>
              <a:t>1</a:t>
            </a:fld>
            <a:endParaRPr lang="en-US"/>
          </a:p>
        </p:txBody>
      </p:sp>
    </p:spTree>
    <p:extLst>
      <p:ext uri="{BB962C8B-B14F-4D97-AF65-F5344CB8AC3E}">
        <p14:creationId xmlns:p14="http://schemas.microsoft.com/office/powerpoint/2010/main" val="2788149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This is the most common and widespread myth.</a:t>
            </a:r>
          </a:p>
          <a:p>
            <a:endParaRPr lang="en-US" i="1" dirty="0"/>
          </a:p>
          <a:p>
            <a:r>
              <a:rPr lang="en-US" i="0" dirty="0"/>
              <a:t>During an overdose, the individual stops breathing, which stops the flow of oxygen to the brain. This causes what’s known as a hypoxic brain injury. When this happens, the brain enters into survival mode. If you fully reverse the overdose, and they become awake and alert, their brain is in survival mode and their “fight or flight” instinct takes over. What people call violent, is usually this fight or flight response. </a:t>
            </a:r>
          </a:p>
          <a:p>
            <a:endParaRPr lang="en-US" i="0" dirty="0"/>
          </a:p>
          <a:p>
            <a:r>
              <a:rPr lang="en-US" i="0" dirty="0"/>
              <a:t>The rescue breathing, dosing, and the wait time between sprays used in our response are all intended to minimize any “fight or flight” response IF the person wakes up. Ideally, they don’t wake up, and we avoid that possible outcome altogether. </a:t>
            </a:r>
          </a:p>
          <a:p>
            <a:endParaRPr lang="en-US" i="0" dirty="0"/>
          </a:p>
          <a:p>
            <a:r>
              <a:rPr lang="en-US" i="0" dirty="0"/>
              <a:t>We just want to restore their normal breathing. We don’t need them awake, talking, and walking around. We don’t want them awake and talking, we just want them breathing normally.</a:t>
            </a:r>
          </a:p>
        </p:txBody>
      </p:sp>
      <p:sp>
        <p:nvSpPr>
          <p:cNvPr id="4" name="Slide Number Placeholder 3"/>
          <p:cNvSpPr>
            <a:spLocks noGrp="1"/>
          </p:cNvSpPr>
          <p:nvPr>
            <p:ph type="sldNum" sz="quarter" idx="10"/>
          </p:nvPr>
        </p:nvSpPr>
        <p:spPr/>
        <p:txBody>
          <a:bodyPr/>
          <a:lstStyle/>
          <a:p>
            <a:fld id="{96F3E6D0-9459-4364-BE50-4655F81D7D0B}" type="slidenum">
              <a:rPr lang="en-US" smtClean="0"/>
              <a:t>10</a:t>
            </a:fld>
            <a:endParaRPr lang="en-US"/>
          </a:p>
        </p:txBody>
      </p:sp>
    </p:spTree>
    <p:extLst>
      <p:ext uri="{BB962C8B-B14F-4D97-AF65-F5344CB8AC3E}">
        <p14:creationId xmlns:p14="http://schemas.microsoft.com/office/powerpoint/2010/main" val="4178435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Opioid Antagonist = drug that blocks the effects of opioids in the brain (will explain how in a minute)</a:t>
            </a:r>
          </a:p>
          <a:p>
            <a:endParaRPr lang="en-US" dirty="0"/>
          </a:p>
          <a:p>
            <a:r>
              <a:rPr lang="en-US" dirty="0"/>
              <a:t>Will only work on opioids and will not do anything for other overdoses or substances.</a:t>
            </a:r>
          </a:p>
          <a:p>
            <a:endParaRPr lang="en-US" dirty="0"/>
          </a:p>
          <a:p>
            <a:r>
              <a:rPr lang="en-US" dirty="0"/>
              <a:t>Time varies greatly based on the individual, their body, the substance, absorption rate/etc.</a:t>
            </a:r>
          </a:p>
          <a:p>
            <a:endParaRPr lang="en-US" dirty="0"/>
          </a:p>
          <a:p>
            <a:r>
              <a:rPr lang="en-US" dirty="0"/>
              <a:t>This is general information/characteristics of the medication </a:t>
            </a:r>
            <a:r>
              <a:rPr lang="en-US" u="sng" dirty="0"/>
              <a:t>naloxone. </a:t>
            </a:r>
            <a:endParaRPr lang="en-US" dirty="0"/>
          </a:p>
        </p:txBody>
      </p:sp>
      <p:sp>
        <p:nvSpPr>
          <p:cNvPr id="4" name="Slide Number Placeholder 3"/>
          <p:cNvSpPr>
            <a:spLocks noGrp="1"/>
          </p:cNvSpPr>
          <p:nvPr>
            <p:ph type="sldNum" sz="quarter" idx="5"/>
          </p:nvPr>
        </p:nvSpPr>
        <p:spPr/>
        <p:txBody>
          <a:bodyPr/>
          <a:lstStyle/>
          <a:p>
            <a:fld id="{96F3E6D0-9459-4364-BE50-4655F81D7D0B}" type="slidenum">
              <a:rPr lang="en-US" smtClean="0"/>
              <a:t>11</a:t>
            </a:fld>
            <a:endParaRPr lang="en-US"/>
          </a:p>
        </p:txBody>
      </p:sp>
    </p:spTree>
    <p:extLst>
      <p:ext uri="{BB962C8B-B14F-4D97-AF65-F5344CB8AC3E}">
        <p14:creationId xmlns:p14="http://schemas.microsoft.com/office/powerpoint/2010/main" val="2132581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Opioids can be used effectively. Most often for pain, but also…</a:t>
            </a:r>
          </a:p>
          <a:p>
            <a:endParaRPr lang="en-US" dirty="0"/>
          </a:p>
          <a:p>
            <a:r>
              <a:rPr lang="en-US" dirty="0"/>
              <a:t>Drug detox is about clearing drugs from the system, but not treating the addiction. Which is dangerous for opioids. Withdrawal management and MAT use opioids to assist in removing the addiction. </a:t>
            </a:r>
          </a:p>
          <a:p>
            <a:endParaRPr lang="en-US" dirty="0"/>
          </a:p>
          <a:p>
            <a:r>
              <a:rPr lang="en-US" i="0" dirty="0"/>
              <a:t>M.A.T. for opioids is known as M.O.U.D., as M.A.T. implies that medication is not the treatment.</a:t>
            </a:r>
          </a:p>
          <a:p>
            <a:r>
              <a:rPr lang="en-US" i="0" dirty="0"/>
              <a:t>For M.O.U.D., medication is the treatment. M.O.U.D. uses opioids to treat the addiction</a:t>
            </a:r>
          </a:p>
          <a:p>
            <a:endParaRPr lang="en-US" i="1" dirty="0"/>
          </a:p>
          <a:p>
            <a:r>
              <a:rPr lang="en-US" i="1" dirty="0"/>
              <a:t>For the general public, the oversimplified analogy is to think of nicotine.</a:t>
            </a:r>
          </a:p>
        </p:txBody>
      </p:sp>
      <p:sp>
        <p:nvSpPr>
          <p:cNvPr id="4" name="Slide Number Placeholder 3"/>
          <p:cNvSpPr>
            <a:spLocks noGrp="1"/>
          </p:cNvSpPr>
          <p:nvPr>
            <p:ph type="sldNum" sz="quarter" idx="5"/>
          </p:nvPr>
        </p:nvSpPr>
        <p:spPr/>
        <p:txBody>
          <a:bodyPr/>
          <a:lstStyle/>
          <a:p>
            <a:fld id="{96F3E6D0-9459-4364-BE50-4655F81D7D0B}" type="slidenum">
              <a:rPr lang="en-US" smtClean="0"/>
              <a:t>12</a:t>
            </a:fld>
            <a:endParaRPr lang="en-US"/>
          </a:p>
        </p:txBody>
      </p:sp>
    </p:spTree>
    <p:extLst>
      <p:ext uri="{BB962C8B-B14F-4D97-AF65-F5344CB8AC3E}">
        <p14:creationId xmlns:p14="http://schemas.microsoft.com/office/powerpoint/2010/main" val="670831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Just an FYI for the wide variety of opioids. Not a test question.</a:t>
            </a:r>
          </a:p>
        </p:txBody>
      </p:sp>
      <p:sp>
        <p:nvSpPr>
          <p:cNvPr id="4" name="Slide Number Placeholder 3"/>
          <p:cNvSpPr>
            <a:spLocks noGrp="1"/>
          </p:cNvSpPr>
          <p:nvPr>
            <p:ph type="sldNum" sz="quarter" idx="5"/>
          </p:nvPr>
        </p:nvSpPr>
        <p:spPr/>
        <p:txBody>
          <a:bodyPr/>
          <a:lstStyle/>
          <a:p>
            <a:fld id="{96F3E6D0-9459-4364-BE50-4655F81D7D0B}" type="slidenum">
              <a:rPr lang="en-US" smtClean="0"/>
              <a:t>13</a:t>
            </a:fld>
            <a:endParaRPr lang="en-US"/>
          </a:p>
        </p:txBody>
      </p:sp>
    </p:spTree>
    <p:extLst>
      <p:ext uri="{BB962C8B-B14F-4D97-AF65-F5344CB8AC3E}">
        <p14:creationId xmlns:p14="http://schemas.microsoft.com/office/powerpoint/2010/main" val="605200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Limiting these things, will help to prevent an overdose.</a:t>
            </a:r>
          </a:p>
          <a:p>
            <a:endParaRPr lang="en-US" dirty="0"/>
          </a:p>
          <a:p>
            <a:pPr marL="228600" indent="-228600">
              <a:buFont typeface="+mj-lt"/>
              <a:buAutoNum type="arabicPeriod"/>
            </a:pPr>
            <a:r>
              <a:rPr lang="en-US" dirty="0"/>
              <a:t>Tolerance shifts can happen from not using in a while. Returning to the amount used prior creates a risk for overdose.</a:t>
            </a:r>
          </a:p>
          <a:p>
            <a:pPr marL="228600" indent="-228600">
              <a:buFont typeface="+mj-lt"/>
              <a:buAutoNum type="arabicPeriod"/>
            </a:pPr>
            <a:r>
              <a:rPr lang="en-US" dirty="0"/>
              <a:t>Mixing drugs, or mixing drugs with alcohol, also increases the risk of an overdose. The vast majority of overdose deaths are from “</a:t>
            </a:r>
            <a:r>
              <a:rPr lang="en-US" dirty="0" err="1"/>
              <a:t>polypharm</a:t>
            </a:r>
            <a:r>
              <a:rPr lang="en-US" dirty="0"/>
              <a:t>” mixes, meaning multiple substances. </a:t>
            </a:r>
          </a:p>
          <a:p>
            <a:pPr marL="228600" indent="-228600">
              <a:buFont typeface="+mj-lt"/>
              <a:buAutoNum type="arabicPeriod"/>
            </a:pPr>
            <a:r>
              <a:rPr lang="en-US" dirty="0"/>
              <a:t>Poor physical health is a risk factor for almost everything, and opioid overdoses are no exception. </a:t>
            </a:r>
          </a:p>
          <a:p>
            <a:pPr marL="228600" indent="-228600">
              <a:buFont typeface="+mj-lt"/>
              <a:buAutoNum type="arabicPeriod"/>
            </a:pPr>
            <a:r>
              <a:rPr lang="en-US" dirty="0"/>
              <a:t>Varying or changing the composition of drugs and/or the strength of the drug itself also increases the risk. This can happen when individuals change dealers or are forced to find alternative sources from what they’re used to. </a:t>
            </a:r>
          </a:p>
          <a:p>
            <a:pPr marL="228600" indent="-228600">
              <a:buFont typeface="+mj-lt"/>
              <a:buAutoNum type="arabicPeriod"/>
            </a:pPr>
            <a:r>
              <a:rPr lang="en-US" dirty="0"/>
              <a:t>Changing routes of administration also changes the way and speed the substance is absorbed.</a:t>
            </a:r>
          </a:p>
          <a:p>
            <a:pPr marL="228600" indent="-228600">
              <a:buFont typeface="+mj-lt"/>
              <a:buAutoNum type="arabicPeriod"/>
            </a:pPr>
            <a:endParaRPr lang="en-US" dirty="0"/>
          </a:p>
          <a:p>
            <a:pPr marL="228600" indent="-228600">
              <a:buFont typeface="+mj-lt"/>
              <a:buAutoNum type="arabicPeriod"/>
            </a:pPr>
            <a:r>
              <a:rPr lang="en-US" b="1" dirty="0"/>
              <a:t>Using alone </a:t>
            </a:r>
            <a:r>
              <a:rPr lang="en-US" dirty="0"/>
              <a:t>is the greatest risk factor for overdose death, which is why it is highlighted. Emphasize that someone who is truly overdosing cannot administer naloxone, or Narcan, to themselves, so using alone is the greatest risk for death.</a:t>
            </a:r>
          </a:p>
        </p:txBody>
      </p:sp>
      <p:sp>
        <p:nvSpPr>
          <p:cNvPr id="4" name="Slide Number Placeholder 3"/>
          <p:cNvSpPr>
            <a:spLocks noGrp="1"/>
          </p:cNvSpPr>
          <p:nvPr>
            <p:ph type="sldNum" sz="quarter" idx="5"/>
          </p:nvPr>
        </p:nvSpPr>
        <p:spPr/>
        <p:txBody>
          <a:bodyPr/>
          <a:lstStyle/>
          <a:p>
            <a:fld id="{96F3E6D0-9459-4364-BE50-4655F81D7D0B}" type="slidenum">
              <a:rPr lang="en-US" smtClean="0"/>
              <a:t>14</a:t>
            </a:fld>
            <a:endParaRPr lang="en-US"/>
          </a:p>
        </p:txBody>
      </p:sp>
    </p:spTree>
    <p:extLst>
      <p:ext uri="{BB962C8B-B14F-4D97-AF65-F5344CB8AC3E}">
        <p14:creationId xmlns:p14="http://schemas.microsoft.com/office/powerpoint/2010/main" val="2008105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first image shows how opioids attach to opioid receptors in the brain.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When too many receptors are blocked, the body begins to shut down systems. The most critical of those is breathing.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24EA4B47-7AB2-479A-8AA6-E31ECE123E9B}" type="slidenum">
              <a:rPr lang="en-US" smtClean="0"/>
              <a:t>15</a:t>
            </a:fld>
            <a:endParaRPr lang="en-US"/>
          </a:p>
        </p:txBody>
      </p:sp>
    </p:spTree>
    <p:extLst>
      <p:ext uri="{BB962C8B-B14F-4D97-AF65-F5344CB8AC3E}">
        <p14:creationId xmlns:p14="http://schemas.microsoft.com/office/powerpoint/2010/main" val="392925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second image shows that naloxone comes and simply knocks the opioids off the receptors. That allows the brain to restore those systems again. It </a:t>
            </a: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restores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normal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breathing</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 are two key things to highlight here.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image uses the label Narcan. Reinforce with your audience that Narcan is just a name-brand, naloxone is the actual medication. Since Narcan is easier to say and pronounce, people just use it universally.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Second,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UNLIKE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the picture, the purpose is to knock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SOME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of the opioids off the receptors, not all of them. Knocking all of the opioids off the receptors can take the person from dying to withdrawal, and will cause them to become awake and alert, likely in the fight or flight state we talked about earlier.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text box is also a reminder that naloxone only works on opioids and the opioid receptors. It doesn’t do anything else or affect any other substances.</a:t>
            </a:r>
          </a:p>
        </p:txBody>
      </p:sp>
      <p:sp>
        <p:nvSpPr>
          <p:cNvPr id="4" name="Slide Number Placeholder 3"/>
          <p:cNvSpPr>
            <a:spLocks noGrp="1"/>
          </p:cNvSpPr>
          <p:nvPr>
            <p:ph type="sldNum" sz="quarter" idx="10"/>
          </p:nvPr>
        </p:nvSpPr>
        <p:spPr/>
        <p:txBody>
          <a:bodyPr/>
          <a:lstStyle/>
          <a:p>
            <a:fld id="{24EA4B47-7AB2-479A-8AA6-E31ECE123E9B}" type="slidenum">
              <a:rPr lang="en-US" smtClean="0"/>
              <a:t>16</a:t>
            </a:fld>
            <a:endParaRPr lang="en-US"/>
          </a:p>
        </p:txBody>
      </p:sp>
    </p:spTree>
    <p:extLst>
      <p:ext uri="{BB962C8B-B14F-4D97-AF65-F5344CB8AC3E}">
        <p14:creationId xmlns:p14="http://schemas.microsoft.com/office/powerpoint/2010/main" val="824663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Naloxone should be kept at normal room temperatures, which are roughly in the 70s. </a:t>
            </a:r>
          </a:p>
          <a:p>
            <a:r>
              <a:rPr lang="en-US" i="0" dirty="0"/>
              <a:t>It should not be left in direct sunlight or refrigerated. We have found that many people in Delaware store medications in the refrigerator by default. A lot of people also say they will store the kit in their car, or in the glovebox, but car temperatures quickly jump to extremes in the summer and winter.</a:t>
            </a:r>
          </a:p>
          <a:p>
            <a:endParaRPr lang="en-US" i="0" dirty="0"/>
          </a:p>
          <a:p>
            <a:r>
              <a:rPr lang="en-US" i="0" dirty="0"/>
              <a:t>Narcan also has an expiration date, usually 36 months. </a:t>
            </a:r>
          </a:p>
          <a:p>
            <a:endParaRPr lang="en-US" i="0" dirty="0"/>
          </a:p>
          <a:p>
            <a:r>
              <a:rPr lang="en-US" i="0" dirty="0"/>
              <a:t>The state’s official answer is that expired naloxone kits should be replaced. They can obtain new medication on their own from a pharmacy, or they can attend another training event or use the Help is Here mail-order program to get a whole new kit. There is no option to swap out expired meds for new ones with the state. </a:t>
            </a:r>
          </a:p>
          <a:p>
            <a:endParaRPr lang="en-US" i="0" dirty="0"/>
          </a:p>
          <a:p>
            <a:r>
              <a:rPr lang="en-US" i="0" dirty="0"/>
              <a:t>At this point you may add in the unofficial “something is better than nothing” train of thought here. Expired and broken-down naloxone simply becomes less effective, it does not become toxic, so it is true that using expired naloxone is better than doing nothing.</a:t>
            </a:r>
          </a:p>
        </p:txBody>
      </p:sp>
      <p:sp>
        <p:nvSpPr>
          <p:cNvPr id="4" name="Slide Number Placeholder 3"/>
          <p:cNvSpPr>
            <a:spLocks noGrp="1"/>
          </p:cNvSpPr>
          <p:nvPr>
            <p:ph type="sldNum" sz="quarter" idx="5"/>
          </p:nvPr>
        </p:nvSpPr>
        <p:spPr/>
        <p:txBody>
          <a:bodyPr/>
          <a:lstStyle/>
          <a:p>
            <a:fld id="{96F3E6D0-9459-4364-BE50-4655F81D7D0B}" type="slidenum">
              <a:rPr lang="en-US" smtClean="0"/>
              <a:t>17</a:t>
            </a:fld>
            <a:endParaRPr lang="en-US"/>
          </a:p>
        </p:txBody>
      </p:sp>
    </p:spTree>
    <p:extLst>
      <p:ext uri="{BB962C8B-B14F-4D97-AF65-F5344CB8AC3E}">
        <p14:creationId xmlns:p14="http://schemas.microsoft.com/office/powerpoint/2010/main" val="1282969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Narcan must be in a place that is easily accessible, and well-known.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Again, we already discussed the fact that you cannot self-administer naloxone when needed, so others must know where it is and be able to get to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With a First Aid Kit, or an A.E.D. for facilities are common suggestions.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Inside a medicine cabinet or TV stand at home are also common suggestions, as well as keeping it in a handbag or backpack for those that wish to keep it on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Again, the bag must be kept at normal room temperatures and not left outside or in a car for extended periods of time.</a:t>
            </a:r>
          </a:p>
        </p:txBody>
      </p:sp>
      <p:sp>
        <p:nvSpPr>
          <p:cNvPr id="4" name="Slide Number Placeholder 3"/>
          <p:cNvSpPr>
            <a:spLocks noGrp="1"/>
          </p:cNvSpPr>
          <p:nvPr>
            <p:ph type="sldNum" sz="quarter" idx="10"/>
          </p:nvPr>
        </p:nvSpPr>
        <p:spPr/>
        <p:txBody>
          <a:bodyPr/>
          <a:lstStyle/>
          <a:p>
            <a:fld id="{96F3E6D0-9459-4364-BE50-4655F81D7D0B}" type="slidenum">
              <a:rPr lang="en-US" smtClean="0"/>
              <a:t>18</a:t>
            </a:fld>
            <a:endParaRPr lang="en-US"/>
          </a:p>
        </p:txBody>
      </p:sp>
    </p:spTree>
    <p:extLst>
      <p:ext uri="{BB962C8B-B14F-4D97-AF65-F5344CB8AC3E}">
        <p14:creationId xmlns:p14="http://schemas.microsoft.com/office/powerpoint/2010/main" val="3473470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are the actual “Action Steps” for response to an opioid overdose.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steps are also included in naloxone kits, but in less detail.</a:t>
            </a:r>
          </a:p>
          <a:p>
            <a:endParaRPr lang="en-US" dirty="0"/>
          </a:p>
        </p:txBody>
      </p:sp>
      <p:sp>
        <p:nvSpPr>
          <p:cNvPr id="4" name="Slide Number Placeholder 3"/>
          <p:cNvSpPr>
            <a:spLocks noGrp="1"/>
          </p:cNvSpPr>
          <p:nvPr>
            <p:ph type="sldNum" sz="quarter" idx="10"/>
          </p:nvPr>
        </p:nvSpPr>
        <p:spPr/>
        <p:txBody>
          <a:bodyPr/>
          <a:lstStyle/>
          <a:p>
            <a:fld id="{96F3E6D0-9459-4364-BE50-4655F81D7D0B}" type="slidenum">
              <a:rPr lang="en-US" smtClean="0"/>
              <a:t>19</a:t>
            </a:fld>
            <a:endParaRPr lang="en-US"/>
          </a:p>
        </p:txBody>
      </p:sp>
    </p:spTree>
    <p:extLst>
      <p:ext uri="{BB962C8B-B14F-4D97-AF65-F5344CB8AC3E}">
        <p14:creationId xmlns:p14="http://schemas.microsoft.com/office/powerpoint/2010/main" val="1856465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This slide isn’t meant to be read to your audience. It is included on their slide handouts, so they can read it on their 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You will be explaining the requirements of the standing order, as they apply to your audience, and the end goal is for them to be able to recognize and effectively respond to an opioid overdose.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This is not just “Narcan training.” Only one part of the effective response is administering medication. You should point this out to your audiences.</a:t>
            </a:r>
          </a:p>
        </p:txBody>
      </p:sp>
      <p:sp>
        <p:nvSpPr>
          <p:cNvPr id="4" name="Slide Number Placeholder 3"/>
          <p:cNvSpPr>
            <a:spLocks noGrp="1"/>
          </p:cNvSpPr>
          <p:nvPr>
            <p:ph type="sldNum" sz="quarter" idx="5"/>
          </p:nvPr>
        </p:nvSpPr>
        <p:spPr/>
        <p:txBody>
          <a:bodyPr/>
          <a:lstStyle/>
          <a:p>
            <a:fld id="{96F3E6D0-9459-4364-BE50-4655F81D7D0B}" type="slidenum">
              <a:rPr lang="en-US" smtClean="0"/>
              <a:t>2</a:t>
            </a:fld>
            <a:endParaRPr lang="en-US"/>
          </a:p>
        </p:txBody>
      </p:sp>
    </p:spTree>
    <p:extLst>
      <p:ext uri="{BB962C8B-B14F-4D97-AF65-F5344CB8AC3E}">
        <p14:creationId xmlns:p14="http://schemas.microsoft.com/office/powerpoint/2010/main" val="2560542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Same as on the DE Overdose Guidance document in the kits.</a:t>
            </a:r>
          </a:p>
        </p:txBody>
      </p:sp>
      <p:sp>
        <p:nvSpPr>
          <p:cNvPr id="4" name="Slide Number Placeholder 3"/>
          <p:cNvSpPr>
            <a:spLocks noGrp="1"/>
          </p:cNvSpPr>
          <p:nvPr>
            <p:ph type="sldNum" sz="quarter" idx="5"/>
          </p:nvPr>
        </p:nvSpPr>
        <p:spPr/>
        <p:txBody>
          <a:bodyPr/>
          <a:lstStyle/>
          <a:p>
            <a:fld id="{96F3E6D0-9459-4364-BE50-4655F81D7D0B}" type="slidenum">
              <a:rPr lang="en-US" smtClean="0"/>
              <a:t>20</a:t>
            </a:fld>
            <a:endParaRPr lang="en-US"/>
          </a:p>
        </p:txBody>
      </p:sp>
    </p:spTree>
    <p:extLst>
      <p:ext uri="{BB962C8B-B14F-4D97-AF65-F5344CB8AC3E}">
        <p14:creationId xmlns:p14="http://schemas.microsoft.com/office/powerpoint/2010/main" val="2114437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Again, administer naloxone only to restore normal breathing. </a:t>
            </a:r>
          </a:p>
        </p:txBody>
      </p:sp>
      <p:sp>
        <p:nvSpPr>
          <p:cNvPr id="4" name="Slide Number Placeholder 3"/>
          <p:cNvSpPr>
            <a:spLocks noGrp="1"/>
          </p:cNvSpPr>
          <p:nvPr>
            <p:ph type="sldNum" sz="quarter" idx="5"/>
          </p:nvPr>
        </p:nvSpPr>
        <p:spPr/>
        <p:txBody>
          <a:bodyPr/>
          <a:lstStyle/>
          <a:p>
            <a:fld id="{96F3E6D0-9459-4364-BE50-4655F81D7D0B}" type="slidenum">
              <a:rPr lang="en-US" smtClean="0"/>
              <a:t>21</a:t>
            </a:fld>
            <a:endParaRPr lang="en-US"/>
          </a:p>
        </p:txBody>
      </p:sp>
    </p:spTree>
    <p:extLst>
      <p:ext uri="{BB962C8B-B14F-4D97-AF65-F5344CB8AC3E}">
        <p14:creationId xmlns:p14="http://schemas.microsoft.com/office/powerpoint/2010/main" val="2880556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primary indicators for the public are breathing and unresponsiveness.</a:t>
            </a:r>
          </a:p>
          <a:p>
            <a:endParaRPr lang="en-US" b="1" dirty="0"/>
          </a:p>
          <a:p>
            <a:r>
              <a:rPr lang="en-US" b="1" dirty="0"/>
              <a:t>Breathing</a:t>
            </a:r>
            <a:r>
              <a:rPr lang="en-US" dirty="0"/>
              <a:t> that is infrequent or has stopped completely is the first indicator of an overdose, and </a:t>
            </a:r>
            <a:r>
              <a:rPr lang="en-US" b="1" dirty="0"/>
              <a:t>the lack of response to a painful stimuli </a:t>
            </a:r>
            <a:r>
              <a:rPr lang="en-US" dirty="0"/>
              <a:t>is the second. </a:t>
            </a:r>
          </a:p>
          <a:p>
            <a:endParaRPr lang="en-US" dirty="0"/>
          </a:p>
          <a:p>
            <a:r>
              <a:rPr lang="en-US" dirty="0"/>
              <a:t>Highlight the sternal rub as the preferred method for checking responsiveness </a:t>
            </a:r>
            <a:r>
              <a:rPr lang="en-US" i="1" dirty="0"/>
              <a:t>(demonstrate as needed)</a:t>
            </a:r>
          </a:p>
        </p:txBody>
      </p:sp>
      <p:sp>
        <p:nvSpPr>
          <p:cNvPr id="4" name="Slide Number Placeholder 3"/>
          <p:cNvSpPr>
            <a:spLocks noGrp="1"/>
          </p:cNvSpPr>
          <p:nvPr>
            <p:ph type="sldNum" sz="quarter" idx="5"/>
          </p:nvPr>
        </p:nvSpPr>
        <p:spPr/>
        <p:txBody>
          <a:bodyPr/>
          <a:lstStyle/>
          <a:p>
            <a:fld id="{96F3E6D0-9459-4364-BE50-4655F81D7D0B}" type="slidenum">
              <a:rPr lang="en-US" smtClean="0"/>
              <a:t>22</a:t>
            </a:fld>
            <a:endParaRPr lang="en-US"/>
          </a:p>
        </p:txBody>
      </p:sp>
    </p:spTree>
    <p:extLst>
      <p:ext uri="{BB962C8B-B14F-4D97-AF65-F5344CB8AC3E}">
        <p14:creationId xmlns:p14="http://schemas.microsoft.com/office/powerpoint/2010/main" val="1669799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F3E6D0-9459-4364-BE50-4655F81D7D0B}" type="slidenum">
              <a:rPr lang="en-US" smtClean="0"/>
              <a:t>23</a:t>
            </a:fld>
            <a:endParaRPr lang="en-US"/>
          </a:p>
        </p:txBody>
      </p:sp>
    </p:spTree>
    <p:extLst>
      <p:ext uri="{BB962C8B-B14F-4D97-AF65-F5344CB8AC3E}">
        <p14:creationId xmlns:p14="http://schemas.microsoft.com/office/powerpoint/2010/main" val="3270210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Contrary to national Harm Reduction Coalition advice… TELL the dispatcher that you think this is an opioid overdose. Delaware dispatchers can help walk you through naloxone administration instructions. This also allows EMS to start troubleshooting other causes ahead of their arrival if naloxone is not working.</a:t>
            </a:r>
          </a:p>
          <a:p>
            <a:endParaRPr lang="en-US" dirty="0"/>
          </a:p>
          <a:p>
            <a:r>
              <a:rPr lang="en-US" i="1" dirty="0"/>
              <a:t>“…as much information as possible.” plays into liability protections.</a:t>
            </a:r>
          </a:p>
        </p:txBody>
      </p:sp>
      <p:sp>
        <p:nvSpPr>
          <p:cNvPr id="4" name="Slide Number Placeholder 3"/>
          <p:cNvSpPr>
            <a:spLocks noGrp="1"/>
          </p:cNvSpPr>
          <p:nvPr>
            <p:ph type="sldNum" sz="quarter" idx="5"/>
          </p:nvPr>
        </p:nvSpPr>
        <p:spPr/>
        <p:txBody>
          <a:bodyPr/>
          <a:lstStyle/>
          <a:p>
            <a:fld id="{96F3E6D0-9459-4364-BE50-4655F81D7D0B}" type="slidenum">
              <a:rPr lang="en-US" smtClean="0"/>
              <a:t>24</a:t>
            </a:fld>
            <a:endParaRPr lang="en-US"/>
          </a:p>
        </p:txBody>
      </p:sp>
    </p:spTree>
    <p:extLst>
      <p:ext uri="{BB962C8B-B14F-4D97-AF65-F5344CB8AC3E}">
        <p14:creationId xmlns:p14="http://schemas.microsoft.com/office/powerpoint/2010/main" val="3954500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It is not essential that audience knows the difference, these two laws are often lumped together and collectively referred to as “Good Samaritan” law/protections. Focus on one or the other depending on your audience.</a:t>
            </a:r>
          </a:p>
          <a:p>
            <a:endParaRPr lang="en-US" i="1" dirty="0"/>
          </a:p>
          <a:p>
            <a:r>
              <a:rPr lang="en-US" i="0" dirty="0"/>
              <a:t>Criminal Immunity – mainly concerns from friends calling 9-1-1, fear of getting in trouble or their friends in trouble. This law provides immunity for non-felony offenses (so not everything), IF the person reports it in good faith, and provides all relevant medical information. Again, relaying information to E.M.S. and 9-1-1 actually helps to ensure they are protected from low-level offenses, like possession, paraphernalia, </a:t>
            </a:r>
          </a:p>
          <a:p>
            <a:endParaRPr lang="en-US" i="0" dirty="0"/>
          </a:p>
          <a:p>
            <a:r>
              <a:rPr lang="en-US" i="0" dirty="0"/>
              <a:t>Good Samaritan – covers you taking this class. </a:t>
            </a:r>
            <a:r>
              <a:rPr lang="en-US" sz="1200" i="0" dirty="0"/>
              <a:t>By taking the class, they are not being “grossly negligent” because they have been trained on how to properly respond and administer this prescription medication. As long as they don’t do something completely off the wall, this covers them from civil damages should something go wrong or their attempt to save someone be unsuccessful</a:t>
            </a:r>
            <a:endParaRPr lang="en-US" i="0" dirty="0"/>
          </a:p>
        </p:txBody>
      </p:sp>
      <p:sp>
        <p:nvSpPr>
          <p:cNvPr id="4" name="Slide Number Placeholder 3"/>
          <p:cNvSpPr>
            <a:spLocks noGrp="1"/>
          </p:cNvSpPr>
          <p:nvPr>
            <p:ph type="sldNum" sz="quarter" idx="5"/>
          </p:nvPr>
        </p:nvSpPr>
        <p:spPr/>
        <p:txBody>
          <a:bodyPr/>
          <a:lstStyle/>
          <a:p>
            <a:fld id="{96F3E6D0-9459-4364-BE50-4655F81D7D0B}" type="slidenum">
              <a:rPr lang="en-US" smtClean="0"/>
              <a:t>25</a:t>
            </a:fld>
            <a:endParaRPr lang="en-US"/>
          </a:p>
        </p:txBody>
      </p:sp>
    </p:spTree>
    <p:extLst>
      <p:ext uri="{BB962C8B-B14F-4D97-AF65-F5344CB8AC3E}">
        <p14:creationId xmlns:p14="http://schemas.microsoft.com/office/powerpoint/2010/main" val="261722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After recognizing the overdose, and activating 9-1-1, step 3 is to start rescue breathing.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 check for breathing, we use the Look, Listen, and Feel method.</a:t>
            </a:r>
            <a:endParaRPr lang="en-US" dirty="0"/>
          </a:p>
          <a:p>
            <a:endParaRPr lang="en-US" dirty="0"/>
          </a:p>
          <a:p>
            <a:r>
              <a:rPr lang="en-US" dirty="0"/>
              <a:t>CPR only if trained/certified and indicated.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After the look, listen, and feel for breathing, if they’re not breathing, or having difficulty breathing, your audience would start providing rescue breathes.</a:t>
            </a:r>
          </a:p>
          <a:p>
            <a:endParaRPr lang="en-US" dirty="0"/>
          </a:p>
        </p:txBody>
      </p:sp>
      <p:sp>
        <p:nvSpPr>
          <p:cNvPr id="4" name="Slide Number Placeholder 3"/>
          <p:cNvSpPr>
            <a:spLocks noGrp="1"/>
          </p:cNvSpPr>
          <p:nvPr>
            <p:ph type="sldNum" sz="quarter" idx="5"/>
          </p:nvPr>
        </p:nvSpPr>
        <p:spPr/>
        <p:txBody>
          <a:bodyPr/>
          <a:lstStyle/>
          <a:p>
            <a:fld id="{96F3E6D0-9459-4364-BE50-4655F81D7D0B}" type="slidenum">
              <a:rPr lang="en-US" smtClean="0"/>
              <a:t>26</a:t>
            </a:fld>
            <a:endParaRPr lang="en-US"/>
          </a:p>
        </p:txBody>
      </p:sp>
    </p:spTree>
    <p:extLst>
      <p:ext uri="{BB962C8B-B14F-4D97-AF65-F5344CB8AC3E}">
        <p14:creationId xmlns:p14="http://schemas.microsoft.com/office/powerpoint/2010/main" val="698415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Head tilt, chin lift method. Enough air to make the chest rise. Initiate with 2 rescue breaths, PRIOR to naloxone. </a:t>
            </a:r>
            <a:r>
              <a:rPr lang="en-US" i="1"/>
              <a:t>(link back to hypoxic brain injury)</a:t>
            </a:r>
          </a:p>
          <a:p>
            <a:endParaRPr lang="en-US"/>
          </a:p>
          <a:p>
            <a:r>
              <a:rPr lang="en-US"/>
              <a:t>Plastic face shield/barrier device is included with the kits.</a:t>
            </a:r>
          </a:p>
        </p:txBody>
      </p:sp>
      <p:sp>
        <p:nvSpPr>
          <p:cNvPr id="4" name="Slide Number Placeholder 3"/>
          <p:cNvSpPr>
            <a:spLocks noGrp="1"/>
          </p:cNvSpPr>
          <p:nvPr>
            <p:ph type="sldNum" sz="quarter" idx="5"/>
          </p:nvPr>
        </p:nvSpPr>
        <p:spPr/>
        <p:txBody>
          <a:bodyPr/>
          <a:lstStyle/>
          <a:p>
            <a:fld id="{96F3E6D0-9459-4364-BE50-4655F81D7D0B}" type="slidenum">
              <a:rPr lang="en-US" smtClean="0"/>
              <a:t>27</a:t>
            </a:fld>
            <a:endParaRPr lang="en-US"/>
          </a:p>
        </p:txBody>
      </p:sp>
    </p:spTree>
    <p:extLst>
      <p:ext uri="{BB962C8B-B14F-4D97-AF65-F5344CB8AC3E}">
        <p14:creationId xmlns:p14="http://schemas.microsoft.com/office/powerpoint/2010/main" val="1816634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head tilt, chin lift method for those not familiar </a:t>
            </a:r>
            <a:r>
              <a:rPr lang="en-US" i="1" dirty="0"/>
              <a:t>(printed handouts)</a:t>
            </a:r>
            <a:r>
              <a:rPr lang="en-US" dirty="0"/>
              <a:t>.</a:t>
            </a:r>
          </a:p>
          <a:p>
            <a:endParaRPr lang="en-US" dirty="0"/>
          </a:p>
          <a:p>
            <a:r>
              <a:rPr lang="en-US" dirty="0"/>
              <a:t>2 initial breaths, then 1 breath every 5 seconds after naloxone.</a:t>
            </a:r>
          </a:p>
        </p:txBody>
      </p:sp>
      <p:sp>
        <p:nvSpPr>
          <p:cNvPr id="4" name="Slide Number Placeholder 3"/>
          <p:cNvSpPr>
            <a:spLocks noGrp="1"/>
          </p:cNvSpPr>
          <p:nvPr>
            <p:ph type="sldNum" sz="quarter" idx="5"/>
          </p:nvPr>
        </p:nvSpPr>
        <p:spPr/>
        <p:txBody>
          <a:bodyPr/>
          <a:lstStyle/>
          <a:p>
            <a:fld id="{96F3E6D0-9459-4364-BE50-4655F81D7D0B}" type="slidenum">
              <a:rPr lang="en-US" smtClean="0"/>
              <a:t>28</a:t>
            </a:fld>
            <a:endParaRPr lang="en-US"/>
          </a:p>
        </p:txBody>
      </p:sp>
    </p:spTree>
    <p:extLst>
      <p:ext uri="{BB962C8B-B14F-4D97-AF65-F5344CB8AC3E}">
        <p14:creationId xmlns:p14="http://schemas.microsoft.com/office/powerpoint/2010/main" val="569064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4 is to give naloxone or Narcan.</a:t>
            </a:r>
          </a:p>
          <a:p>
            <a:endParaRPr lang="en-US" dirty="0"/>
          </a:p>
          <a:p>
            <a:r>
              <a:rPr lang="en-US" dirty="0"/>
              <a:t>The Narcan name-brand nasal spray is 3 steps just like an allergy nasal spray is. It’s a one-shot plunger, so it all goes into a single nostril. </a:t>
            </a:r>
          </a:p>
          <a:p>
            <a:r>
              <a:rPr lang="en-US" dirty="0"/>
              <a:t>These instructions are also printed and included in the kits. </a:t>
            </a:r>
          </a:p>
          <a:p>
            <a:r>
              <a:rPr lang="en-US" dirty="0"/>
              <a:t>.</a:t>
            </a:r>
          </a:p>
          <a:p>
            <a:endParaRPr lang="en-US" dirty="0"/>
          </a:p>
        </p:txBody>
      </p:sp>
      <p:sp>
        <p:nvSpPr>
          <p:cNvPr id="4" name="Slide Number Placeholder 3"/>
          <p:cNvSpPr>
            <a:spLocks noGrp="1"/>
          </p:cNvSpPr>
          <p:nvPr>
            <p:ph type="sldNum" sz="quarter" idx="5"/>
          </p:nvPr>
        </p:nvSpPr>
        <p:spPr/>
        <p:txBody>
          <a:bodyPr/>
          <a:lstStyle/>
          <a:p>
            <a:fld id="{96F3E6D0-9459-4364-BE50-4655F81D7D0B}" type="slidenum">
              <a:rPr lang="en-US" smtClean="0"/>
              <a:t>29</a:t>
            </a:fld>
            <a:endParaRPr lang="en-US"/>
          </a:p>
        </p:txBody>
      </p:sp>
    </p:spTree>
    <p:extLst>
      <p:ext uri="{BB962C8B-B14F-4D97-AF65-F5344CB8AC3E}">
        <p14:creationId xmlns:p14="http://schemas.microsoft.com/office/powerpoint/2010/main" val="403857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Helpful to read, review, understand where ability to do this comes from.</a:t>
            </a:r>
          </a:p>
          <a:p>
            <a:endParaRPr lang="en-US" dirty="0"/>
          </a:p>
          <a:p>
            <a:r>
              <a:rPr lang="en-US" dirty="0"/>
              <a:t>Naloxone is a prescription medication; this standing order is what allows you to have and use it</a:t>
            </a:r>
            <a:r>
              <a:rPr lang="en-US" baseline="0" dirty="0"/>
              <a:t> (after this training).</a:t>
            </a:r>
          </a:p>
          <a:p>
            <a:endParaRPr lang="en-US" baseline="0" dirty="0"/>
          </a:p>
          <a:p>
            <a:r>
              <a:rPr lang="en-US" baseline="0" dirty="0"/>
              <a:t>“Data tracking elements” are for </a:t>
            </a:r>
            <a:r>
              <a:rPr lang="en-US" b="1" baseline="0" dirty="0"/>
              <a:t>ME</a:t>
            </a:r>
            <a:r>
              <a:rPr lang="en-US" baseline="0" dirty="0"/>
              <a:t> to track the training classes and distribution, not your names/etc.</a:t>
            </a:r>
            <a:endParaRPr lang="en-US" dirty="0"/>
          </a:p>
        </p:txBody>
      </p:sp>
      <p:sp>
        <p:nvSpPr>
          <p:cNvPr id="4" name="Slide Number Placeholder 3"/>
          <p:cNvSpPr>
            <a:spLocks noGrp="1"/>
          </p:cNvSpPr>
          <p:nvPr>
            <p:ph type="sldNum" sz="quarter" idx="5"/>
          </p:nvPr>
        </p:nvSpPr>
        <p:spPr/>
        <p:txBody>
          <a:bodyPr/>
          <a:lstStyle/>
          <a:p>
            <a:fld id="{96F3E6D0-9459-4364-BE50-4655F81D7D0B}" type="slidenum">
              <a:rPr lang="en-US" smtClean="0"/>
              <a:t>3</a:t>
            </a:fld>
            <a:endParaRPr lang="en-US"/>
          </a:p>
        </p:txBody>
      </p:sp>
    </p:spTree>
    <p:extLst>
      <p:ext uri="{BB962C8B-B14F-4D97-AF65-F5344CB8AC3E}">
        <p14:creationId xmlns:p14="http://schemas.microsoft.com/office/powerpoint/2010/main" val="1779314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This slide highlights</a:t>
            </a:r>
            <a:r>
              <a:rPr lang="en-US" i="0" baseline="0" dirty="0"/>
              <a:t> the correct angle of this device to the nose. </a:t>
            </a:r>
          </a:p>
          <a:p>
            <a:endParaRPr lang="en-US" i="0" baseline="0" dirty="0"/>
          </a:p>
          <a:p>
            <a:r>
              <a:rPr lang="en-US" i="0" baseline="0" dirty="0"/>
              <a:t>The device needs to be pointed toward the brain, which is where you want the medication to go. If it is not angled up the nostril, and pointing to the throat, the liquid will sit in the nose and not be absorbed effectively.</a:t>
            </a:r>
          </a:p>
        </p:txBody>
      </p:sp>
      <p:sp>
        <p:nvSpPr>
          <p:cNvPr id="4" name="Slide Number Placeholder 3"/>
          <p:cNvSpPr>
            <a:spLocks noGrp="1"/>
          </p:cNvSpPr>
          <p:nvPr>
            <p:ph type="sldNum" sz="quarter" idx="10"/>
          </p:nvPr>
        </p:nvSpPr>
        <p:spPr/>
        <p:txBody>
          <a:bodyPr/>
          <a:lstStyle/>
          <a:p>
            <a:fld id="{96F3E6D0-9459-4364-BE50-4655F81D7D0B}" type="slidenum">
              <a:rPr lang="en-US" smtClean="0"/>
              <a:t>30</a:t>
            </a:fld>
            <a:endParaRPr lang="en-US"/>
          </a:p>
        </p:txBody>
      </p:sp>
    </p:spTree>
    <p:extLst>
      <p:ext uri="{BB962C8B-B14F-4D97-AF65-F5344CB8AC3E}">
        <p14:creationId xmlns:p14="http://schemas.microsoft.com/office/powerpoint/2010/main" val="2313914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Repeat: goal/purpose of naloxone is ONLY to restore normal breathing. Not awake and talking, just breathing.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don’t want them awake, talking, and walking around, we just want them breathing.</a:t>
            </a:r>
          </a:p>
          <a:p>
            <a:endParaRPr lang="en-US" dirty="0"/>
          </a:p>
          <a:p>
            <a:r>
              <a:rPr lang="en-US" dirty="0"/>
              <a:t>This means rescue breaths and naloxone should be administered until the individual starts breathing, and then stop. </a:t>
            </a:r>
          </a:p>
          <a:p>
            <a:endParaRPr lang="en-US" dirty="0"/>
          </a:p>
        </p:txBody>
      </p:sp>
      <p:sp>
        <p:nvSpPr>
          <p:cNvPr id="4" name="Slide Number Placeholder 3"/>
          <p:cNvSpPr>
            <a:spLocks noGrp="1"/>
          </p:cNvSpPr>
          <p:nvPr>
            <p:ph type="sldNum" sz="quarter" idx="5"/>
          </p:nvPr>
        </p:nvSpPr>
        <p:spPr/>
        <p:txBody>
          <a:bodyPr/>
          <a:lstStyle/>
          <a:p>
            <a:fld id="{96F3E6D0-9459-4364-BE50-4655F81D7D0B}" type="slidenum">
              <a:rPr lang="en-US" smtClean="0"/>
              <a:t>31</a:t>
            </a:fld>
            <a:endParaRPr lang="en-US"/>
          </a:p>
        </p:txBody>
      </p:sp>
    </p:spTree>
    <p:extLst>
      <p:ext uri="{BB962C8B-B14F-4D97-AF65-F5344CB8AC3E}">
        <p14:creationId xmlns:p14="http://schemas.microsoft.com/office/powerpoint/2010/main" val="4062844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This is the disclaimer slide. </a:t>
            </a:r>
          </a:p>
          <a:p>
            <a:endParaRPr lang="en-US" i="0" dirty="0"/>
          </a:p>
          <a:p>
            <a:r>
              <a:rPr lang="en-US" i="0" dirty="0"/>
              <a:t>Even when they administer one dose, because they don’t know the person’s metabolism, the substance, strength, and the reaction going on inside the body, there still may be withdrawal effects. The most common effect that is seen in the field is vomiting.</a:t>
            </a:r>
          </a:p>
          <a:p>
            <a:endParaRPr lang="en-US" i="0" dirty="0"/>
          </a:p>
          <a:p>
            <a:r>
              <a:rPr lang="en-US" i="0" dirty="0"/>
              <a:t>However, the reassurance is that the doses we are providing, and the instructions you are giving them, is designed to minimize that from happening. So, there should not be any severe symptoms.</a:t>
            </a:r>
            <a:endParaRPr lang="en-US" i="1" dirty="0"/>
          </a:p>
        </p:txBody>
      </p:sp>
      <p:sp>
        <p:nvSpPr>
          <p:cNvPr id="4" name="Slide Number Placeholder 3"/>
          <p:cNvSpPr>
            <a:spLocks noGrp="1"/>
          </p:cNvSpPr>
          <p:nvPr>
            <p:ph type="sldNum" sz="quarter" idx="10"/>
          </p:nvPr>
        </p:nvSpPr>
        <p:spPr/>
        <p:txBody>
          <a:bodyPr/>
          <a:lstStyle/>
          <a:p>
            <a:fld id="{96F3E6D0-9459-4364-BE50-4655F81D7D0B}" type="slidenum">
              <a:rPr lang="en-US" smtClean="0"/>
              <a:t>32</a:t>
            </a:fld>
            <a:endParaRPr lang="en-US"/>
          </a:p>
        </p:txBody>
      </p:sp>
    </p:spTree>
    <p:extLst>
      <p:ext uri="{BB962C8B-B14F-4D97-AF65-F5344CB8AC3E}">
        <p14:creationId xmlns:p14="http://schemas.microsoft.com/office/powerpoint/2010/main" val="2717073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administering naloxone or Narcan, if the patient is still not breathing normally continue rescue breathing. </a:t>
            </a:r>
          </a:p>
          <a:p>
            <a:endParaRPr lang="en-US" dirty="0"/>
          </a:p>
          <a:p>
            <a:r>
              <a:rPr lang="en-US" dirty="0"/>
              <a:t>Again, the method is head back, chin lifted. Start with 2 full breaths initially and then 1 breath every 5 seconds after that.</a:t>
            </a:r>
          </a:p>
          <a:p>
            <a:endParaRPr lang="en-US" dirty="0"/>
          </a:p>
        </p:txBody>
      </p:sp>
      <p:sp>
        <p:nvSpPr>
          <p:cNvPr id="4" name="Slide Number Placeholder 3"/>
          <p:cNvSpPr>
            <a:spLocks noGrp="1"/>
          </p:cNvSpPr>
          <p:nvPr>
            <p:ph type="sldNum" sz="quarter" idx="5"/>
          </p:nvPr>
        </p:nvSpPr>
        <p:spPr/>
        <p:txBody>
          <a:bodyPr/>
          <a:lstStyle/>
          <a:p>
            <a:fld id="{96F3E6D0-9459-4364-BE50-4655F81D7D0B}" type="slidenum">
              <a:rPr lang="en-US" smtClean="0"/>
              <a:t>33</a:t>
            </a:fld>
            <a:endParaRPr lang="en-US"/>
          </a:p>
        </p:txBody>
      </p:sp>
    </p:spTree>
    <p:extLst>
      <p:ext uri="{BB962C8B-B14F-4D97-AF65-F5344CB8AC3E}">
        <p14:creationId xmlns:p14="http://schemas.microsoft.com/office/powerpoint/2010/main" val="2250437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3-5 minutes, if there is no change in the person’s condition, you should administer the second dose (i.e., the second box in the kit).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variants of naloxone must be distributed with 2 doses per the standing order, so there should always be a second dose readily available to them. </a:t>
            </a:r>
          </a:p>
          <a:p>
            <a:endParaRPr lang="en-US" dirty="0"/>
          </a:p>
        </p:txBody>
      </p:sp>
      <p:sp>
        <p:nvSpPr>
          <p:cNvPr id="4" name="Slide Number Placeholder 3"/>
          <p:cNvSpPr>
            <a:spLocks noGrp="1"/>
          </p:cNvSpPr>
          <p:nvPr>
            <p:ph type="sldNum" sz="quarter" idx="5"/>
          </p:nvPr>
        </p:nvSpPr>
        <p:spPr/>
        <p:txBody>
          <a:bodyPr/>
          <a:lstStyle/>
          <a:p>
            <a:fld id="{96F3E6D0-9459-4364-BE50-4655F81D7D0B}" type="slidenum">
              <a:rPr lang="en-US" smtClean="0"/>
              <a:t>34</a:t>
            </a:fld>
            <a:endParaRPr lang="en-US"/>
          </a:p>
        </p:txBody>
      </p:sp>
    </p:spTree>
    <p:extLst>
      <p:ext uri="{BB962C8B-B14F-4D97-AF65-F5344CB8AC3E}">
        <p14:creationId xmlns:p14="http://schemas.microsoft.com/office/powerpoint/2010/main" val="1409887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three general types of naloxone that are approved under the standing order. </a:t>
            </a:r>
          </a:p>
          <a:p>
            <a:endParaRPr lang="en-US" dirty="0"/>
          </a:p>
          <a:p>
            <a:r>
              <a:rPr lang="en-US" dirty="0"/>
              <a:t>Prices will vary from each pharmacy location, including those of the same chain. Arranged from least expensive to most expensive.</a:t>
            </a:r>
          </a:p>
          <a:p>
            <a:endParaRPr lang="en-US" dirty="0"/>
          </a:p>
          <a:p>
            <a:r>
              <a:rPr lang="en-US" dirty="0"/>
              <a:t>Delaware Medicaid has waived the copayment for naloxone in Delaware. Those with Medicaid can obtain naloxone, without a copay, at any pharmacy that participates in the CBNAP standing order </a:t>
            </a:r>
            <a:r>
              <a:rPr lang="en-US" i="1" dirty="0"/>
              <a:t>(all major chains and food store pharmacies participate, list is on Help is Here)</a:t>
            </a:r>
            <a:r>
              <a:rPr lang="en-US" dirty="0"/>
              <a:t>.</a:t>
            </a:r>
          </a:p>
        </p:txBody>
      </p:sp>
      <p:sp>
        <p:nvSpPr>
          <p:cNvPr id="4" name="Slide Number Placeholder 3"/>
          <p:cNvSpPr>
            <a:spLocks noGrp="1"/>
          </p:cNvSpPr>
          <p:nvPr>
            <p:ph type="sldNum" sz="quarter" idx="5"/>
          </p:nvPr>
        </p:nvSpPr>
        <p:spPr/>
        <p:txBody>
          <a:bodyPr/>
          <a:lstStyle/>
          <a:p>
            <a:fld id="{96F3E6D0-9459-4364-BE50-4655F81D7D0B}" type="slidenum">
              <a:rPr lang="en-US" smtClean="0"/>
              <a:t>35</a:t>
            </a:fld>
            <a:endParaRPr lang="en-US"/>
          </a:p>
        </p:txBody>
      </p:sp>
    </p:spTree>
    <p:extLst>
      <p:ext uri="{BB962C8B-B14F-4D97-AF65-F5344CB8AC3E}">
        <p14:creationId xmlns:p14="http://schemas.microsoft.com/office/powerpoint/2010/main" val="40218582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Intranasal Kit and Atomizer is the second most common variant in Delaware. </a:t>
            </a:r>
          </a:p>
          <a:p>
            <a:endParaRPr lang="en-US" dirty="0"/>
          </a:p>
          <a:p>
            <a:r>
              <a:rPr lang="en-US" dirty="0"/>
              <a:t>Simply pop the cap in step 1, attach the atomizer into the syringe barrel with a ½ turn in step 2, and spray ½ of the vial into each nostril during in step 3.</a:t>
            </a:r>
          </a:p>
          <a:p>
            <a:endParaRPr lang="en-US" dirty="0"/>
          </a:p>
          <a:p>
            <a:r>
              <a:rPr lang="en-US" dirty="0"/>
              <a:t>The atomizer is helpful, but not essential. It turns the liquid into a fine mist so that it is more easily absorbed in the nasal passageway, the way the nasal spray does automatically.</a:t>
            </a:r>
          </a:p>
          <a:p>
            <a:r>
              <a:rPr lang="en-US" dirty="0"/>
              <a:t>However, even if it is lost, spraying the liquid into the nostril will work, just not as quickly. </a:t>
            </a:r>
          </a:p>
          <a:p>
            <a:endParaRPr lang="en-US" dirty="0"/>
          </a:p>
          <a:p>
            <a:r>
              <a:rPr lang="en-US" dirty="0"/>
              <a:t>The atomizer is also clean, not sterile, so even though it comes in its own little plastic bag, so they can open the bag ahead of time and just leave it in the kit.</a:t>
            </a:r>
          </a:p>
          <a:p>
            <a:endParaRPr lang="en-US" dirty="0"/>
          </a:p>
          <a:p>
            <a:endParaRPr lang="en-US" i="1" dirty="0"/>
          </a:p>
          <a:p>
            <a:endParaRPr lang="en-US" dirty="0"/>
          </a:p>
        </p:txBody>
      </p:sp>
      <p:sp>
        <p:nvSpPr>
          <p:cNvPr id="4" name="Slide Number Placeholder 3"/>
          <p:cNvSpPr>
            <a:spLocks noGrp="1"/>
          </p:cNvSpPr>
          <p:nvPr>
            <p:ph type="sldNum" sz="quarter" idx="5"/>
          </p:nvPr>
        </p:nvSpPr>
        <p:spPr/>
        <p:txBody>
          <a:bodyPr/>
          <a:lstStyle/>
          <a:p>
            <a:fld id="{96F3E6D0-9459-4364-BE50-4655F81D7D0B}" type="slidenum">
              <a:rPr lang="en-US" smtClean="0"/>
              <a:t>36</a:t>
            </a:fld>
            <a:endParaRPr lang="en-US"/>
          </a:p>
        </p:txBody>
      </p:sp>
    </p:spTree>
    <p:extLst>
      <p:ext uri="{BB962C8B-B14F-4D97-AF65-F5344CB8AC3E}">
        <p14:creationId xmlns:p14="http://schemas.microsoft.com/office/powerpoint/2010/main" val="3279870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Auto-injectors are much less common, and currently no longer in production. So, this slide can be reviewed very quickly. </a:t>
            </a:r>
          </a:p>
          <a:p>
            <a:endParaRPr lang="en-US" dirty="0"/>
          </a:p>
          <a:p>
            <a:r>
              <a:rPr lang="en-US" dirty="0"/>
              <a:t>The auto-injectors talk to you and walk you through the steps, just like an Epi-Pen. Auto-injectors also include a trainer device.</a:t>
            </a:r>
          </a:p>
          <a:p>
            <a:endParaRPr lang="en-US" dirty="0"/>
          </a:p>
          <a:p>
            <a:r>
              <a:rPr lang="en-US" dirty="0"/>
              <a:t>Benefit of the viewing window on auto-injector and the kit w/ atomizer = ability to see/check medication. Cloudy or particulates floating inside means the medication has broken down and should be replaced. Narcan name-brand does not have a viewing window to see the medication.</a:t>
            </a:r>
          </a:p>
        </p:txBody>
      </p:sp>
      <p:sp>
        <p:nvSpPr>
          <p:cNvPr id="4" name="Slide Number Placeholder 3"/>
          <p:cNvSpPr>
            <a:spLocks noGrp="1"/>
          </p:cNvSpPr>
          <p:nvPr>
            <p:ph type="sldNum" sz="quarter" idx="5"/>
          </p:nvPr>
        </p:nvSpPr>
        <p:spPr/>
        <p:txBody>
          <a:bodyPr/>
          <a:lstStyle/>
          <a:p>
            <a:fld id="{96F3E6D0-9459-4364-BE50-4655F81D7D0B}" type="slidenum">
              <a:rPr lang="en-US" smtClean="0"/>
              <a:t>37</a:t>
            </a:fld>
            <a:endParaRPr lang="en-US"/>
          </a:p>
        </p:txBody>
      </p:sp>
    </p:spTree>
    <p:extLst>
      <p:ext uri="{BB962C8B-B14F-4D97-AF65-F5344CB8AC3E}">
        <p14:creationId xmlns:p14="http://schemas.microsoft.com/office/powerpoint/2010/main" val="33418997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action step is to stay with the person until help arrives.</a:t>
            </a:r>
          </a:p>
          <a:p>
            <a:endParaRPr lang="en-US" dirty="0"/>
          </a:p>
          <a:p>
            <a:r>
              <a:rPr lang="en-US" dirty="0"/>
              <a:t>Importance of ensuring 9-1-1 is activated and having that next level of medical care arrive.</a:t>
            </a:r>
          </a:p>
          <a:p>
            <a:endParaRPr lang="en-US" dirty="0"/>
          </a:p>
          <a:p>
            <a:r>
              <a:rPr lang="en-US" dirty="0"/>
              <a:t>More on why this is important is covered in a minute.</a:t>
            </a:r>
          </a:p>
        </p:txBody>
      </p:sp>
      <p:sp>
        <p:nvSpPr>
          <p:cNvPr id="4" name="Slide Number Placeholder 3"/>
          <p:cNvSpPr>
            <a:spLocks noGrp="1"/>
          </p:cNvSpPr>
          <p:nvPr>
            <p:ph type="sldNum" sz="quarter" idx="5"/>
          </p:nvPr>
        </p:nvSpPr>
        <p:spPr/>
        <p:txBody>
          <a:bodyPr/>
          <a:lstStyle/>
          <a:p>
            <a:fld id="{96F3E6D0-9459-4364-BE50-4655F81D7D0B}" type="slidenum">
              <a:rPr lang="en-US" smtClean="0"/>
              <a:t>38</a:t>
            </a:fld>
            <a:endParaRPr lang="en-US"/>
          </a:p>
        </p:txBody>
      </p:sp>
    </p:spTree>
    <p:extLst>
      <p:ext uri="{BB962C8B-B14F-4D97-AF65-F5344CB8AC3E}">
        <p14:creationId xmlns:p14="http://schemas.microsoft.com/office/powerpoint/2010/main" val="41582834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Just like in CPR, if you need to leave for any reason, you should leave the person in the recovery position. </a:t>
            </a:r>
          </a:p>
          <a:p>
            <a:endParaRPr lang="en-US" i="0" dirty="0"/>
          </a:p>
          <a:p>
            <a:r>
              <a:rPr lang="en-US" i="0" dirty="0"/>
              <a:t>Remember, one of the most common side effects of withdrawal and overdose is vomiting, which can turn into choking if they are not in the recovery position when you leave them. </a:t>
            </a:r>
          </a:p>
          <a:p>
            <a:endParaRPr lang="en-US" i="0" dirty="0"/>
          </a:p>
          <a:p>
            <a:r>
              <a:rPr lang="en-US" i="0" dirty="0"/>
              <a:t>Even when staying with the person after they start breathing, moving them to the recovery position will avoid this happening as well.</a:t>
            </a:r>
            <a:endParaRPr lang="en-US" i="1" dirty="0"/>
          </a:p>
        </p:txBody>
      </p:sp>
      <p:sp>
        <p:nvSpPr>
          <p:cNvPr id="4" name="Slide Number Placeholder 3"/>
          <p:cNvSpPr>
            <a:spLocks noGrp="1"/>
          </p:cNvSpPr>
          <p:nvPr>
            <p:ph type="sldNum" sz="quarter" idx="5"/>
          </p:nvPr>
        </p:nvSpPr>
        <p:spPr/>
        <p:txBody>
          <a:bodyPr/>
          <a:lstStyle/>
          <a:p>
            <a:fld id="{96F3E6D0-9459-4364-BE50-4655F81D7D0B}" type="slidenum">
              <a:rPr lang="en-US" smtClean="0"/>
              <a:t>39</a:t>
            </a:fld>
            <a:endParaRPr lang="en-US"/>
          </a:p>
        </p:txBody>
      </p:sp>
    </p:spTree>
    <p:extLst>
      <p:ext uri="{BB962C8B-B14F-4D97-AF65-F5344CB8AC3E}">
        <p14:creationId xmlns:p14="http://schemas.microsoft.com/office/powerpoint/2010/main" val="1421906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dirty="0"/>
              <a:t>“Opioid Overdose Responder Training” is the definition used in the standing order.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a:t>Help</a:t>
            </a:r>
            <a:r>
              <a:rPr lang="en-US" b="0" u="sng" baseline="0" dirty="0"/>
              <a:t> is Here</a:t>
            </a:r>
            <a:r>
              <a:rPr lang="en-US" b="0" u="none" baseline="0" dirty="0"/>
              <a:t> </a:t>
            </a:r>
            <a:r>
              <a:rPr lang="en-US" baseline="0" dirty="0"/>
              <a:t>as the state’s gateway to the public for addiction and overdose related information.</a:t>
            </a:r>
            <a:endParaRPr lang="en-US" dirty="0"/>
          </a:p>
          <a:p>
            <a:endParaRPr lang="en-US" baseline="0" dirty="0"/>
          </a:p>
        </p:txBody>
      </p:sp>
      <p:sp>
        <p:nvSpPr>
          <p:cNvPr id="4" name="Slide Number Placeholder 3"/>
          <p:cNvSpPr>
            <a:spLocks noGrp="1"/>
          </p:cNvSpPr>
          <p:nvPr>
            <p:ph type="sldNum" sz="quarter" idx="10"/>
          </p:nvPr>
        </p:nvSpPr>
        <p:spPr/>
        <p:txBody>
          <a:bodyPr/>
          <a:lstStyle/>
          <a:p>
            <a:fld id="{24EA4B47-7AB2-479A-8AA6-E31ECE123E9B}" type="slidenum">
              <a:rPr lang="en-US" smtClean="0"/>
              <a:t>4</a:t>
            </a:fld>
            <a:endParaRPr lang="en-US"/>
          </a:p>
        </p:txBody>
      </p:sp>
    </p:spTree>
    <p:extLst>
      <p:ext uri="{BB962C8B-B14F-4D97-AF65-F5344CB8AC3E}">
        <p14:creationId xmlns:p14="http://schemas.microsoft.com/office/powerpoint/2010/main" val="3821145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F3E6D0-9459-4364-BE50-4655F81D7D0B}" type="slidenum">
              <a:rPr lang="en-US" smtClean="0"/>
              <a:t>40</a:t>
            </a:fld>
            <a:endParaRPr lang="en-US"/>
          </a:p>
        </p:txBody>
      </p:sp>
    </p:spTree>
    <p:extLst>
      <p:ext uri="{BB962C8B-B14F-4D97-AF65-F5344CB8AC3E}">
        <p14:creationId xmlns:p14="http://schemas.microsoft.com/office/powerpoint/2010/main" val="12072896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it will take a few minutes for the naloxone to work. It needs to get up into the brain to have an effect, so it’s not instant.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only goal is to restore normal breathing.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Disclaimer that some withdrawal symptoms may occur, but we have learnt  how to do this in a way that to minimizes it from happening.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re-overdose is possible. The next slide will explain this more.</a:t>
            </a:r>
          </a:p>
          <a:p>
            <a:endParaRPr lang="en-US" dirty="0"/>
          </a:p>
        </p:txBody>
      </p:sp>
      <p:sp>
        <p:nvSpPr>
          <p:cNvPr id="4" name="Slide Number Placeholder 3"/>
          <p:cNvSpPr>
            <a:spLocks noGrp="1"/>
          </p:cNvSpPr>
          <p:nvPr>
            <p:ph type="sldNum" sz="quarter" idx="5"/>
          </p:nvPr>
        </p:nvSpPr>
        <p:spPr/>
        <p:txBody>
          <a:bodyPr/>
          <a:lstStyle/>
          <a:p>
            <a:fld id="{96F3E6D0-9459-4364-BE50-4655F81D7D0B}" type="slidenum">
              <a:rPr lang="en-US" smtClean="0"/>
              <a:t>41</a:t>
            </a:fld>
            <a:endParaRPr lang="en-US"/>
          </a:p>
        </p:txBody>
      </p:sp>
    </p:spTree>
    <p:extLst>
      <p:ext uri="{BB962C8B-B14F-4D97-AF65-F5344CB8AC3E}">
        <p14:creationId xmlns:p14="http://schemas.microsoft.com/office/powerpoint/2010/main" val="34057910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Naloxone only lasts about 30-90 minutes, roughly 60 minutes on average. However, most opioids last in the body longer than naloxone does. It is possible that the person re-overdoses (also known as re-narc-</a:t>
            </a:r>
            <a:r>
              <a:rPr lang="en-US" dirty="0" err="1"/>
              <a:t>ing</a:t>
            </a:r>
            <a:r>
              <a:rPr lang="en-US" dirty="0"/>
              <a:t>) on the same drugs without taking more of them. Again, this is why it is important that they get to the next level of care.</a:t>
            </a:r>
          </a:p>
          <a:p>
            <a:endParaRPr lang="en-US" dirty="0"/>
          </a:p>
          <a:p>
            <a:r>
              <a:rPr lang="en-US" dirty="0"/>
              <a:t>Again, it may not be an opioid overdose, they may have other medical issues, and there may be more than one substance causing the overdose. The naloxone will only work temporarily on the opioid. So it is essential that they be seen by a medical professional.</a:t>
            </a:r>
          </a:p>
        </p:txBody>
      </p:sp>
      <p:sp>
        <p:nvSpPr>
          <p:cNvPr id="4" name="Slide Number Placeholder 3"/>
          <p:cNvSpPr>
            <a:spLocks noGrp="1"/>
          </p:cNvSpPr>
          <p:nvPr>
            <p:ph type="sldNum" sz="quarter" idx="5"/>
          </p:nvPr>
        </p:nvSpPr>
        <p:spPr/>
        <p:txBody>
          <a:bodyPr/>
          <a:lstStyle/>
          <a:p>
            <a:fld id="{96F3E6D0-9459-4364-BE50-4655F81D7D0B}" type="slidenum">
              <a:rPr lang="en-US" smtClean="0"/>
              <a:t>42</a:t>
            </a:fld>
            <a:endParaRPr lang="en-US"/>
          </a:p>
        </p:txBody>
      </p:sp>
    </p:spTree>
    <p:extLst>
      <p:ext uri="{BB962C8B-B14F-4D97-AF65-F5344CB8AC3E}">
        <p14:creationId xmlns:p14="http://schemas.microsoft.com/office/powerpoint/2010/main" val="2338497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 you run out.</a:t>
            </a:r>
          </a:p>
        </p:txBody>
      </p:sp>
      <p:sp>
        <p:nvSpPr>
          <p:cNvPr id="4" name="Slide Number Placeholder 3"/>
          <p:cNvSpPr>
            <a:spLocks noGrp="1"/>
          </p:cNvSpPr>
          <p:nvPr>
            <p:ph type="sldNum" sz="quarter" idx="5"/>
          </p:nvPr>
        </p:nvSpPr>
        <p:spPr/>
        <p:txBody>
          <a:bodyPr/>
          <a:lstStyle/>
          <a:p>
            <a:fld id="{96F3E6D0-9459-4364-BE50-4655F81D7D0B}" type="slidenum">
              <a:rPr lang="en-US" smtClean="0"/>
              <a:t>43</a:t>
            </a:fld>
            <a:endParaRPr lang="en-US"/>
          </a:p>
        </p:txBody>
      </p:sp>
    </p:spTree>
    <p:extLst>
      <p:ext uri="{BB962C8B-B14F-4D97-AF65-F5344CB8AC3E}">
        <p14:creationId xmlns:p14="http://schemas.microsoft.com/office/powerpoint/2010/main" val="7021664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all major chains and food store pharmacies participate (list on Help is Here website).</a:t>
            </a:r>
          </a:p>
          <a:p>
            <a:endParaRPr lang="en-US" dirty="0"/>
          </a:p>
          <a:p>
            <a:r>
              <a:rPr lang="en-US" dirty="0"/>
              <a:t>Signature on the form does not need to be legible. There is no identifying information on the page. Just new or refill of naloxone, and where your training was from.</a:t>
            </a:r>
          </a:p>
          <a:p>
            <a:endParaRPr lang="en-US" dirty="0"/>
          </a:p>
          <a:p>
            <a:r>
              <a:rPr lang="en-US" dirty="0"/>
              <a:t>Mail Order requests-Help is Here website</a:t>
            </a:r>
          </a:p>
        </p:txBody>
      </p:sp>
      <p:sp>
        <p:nvSpPr>
          <p:cNvPr id="4" name="Slide Number Placeholder 3"/>
          <p:cNvSpPr>
            <a:spLocks noGrp="1"/>
          </p:cNvSpPr>
          <p:nvPr>
            <p:ph type="sldNum" sz="quarter" idx="5"/>
          </p:nvPr>
        </p:nvSpPr>
        <p:spPr/>
        <p:txBody>
          <a:bodyPr/>
          <a:lstStyle/>
          <a:p>
            <a:fld id="{96F3E6D0-9459-4364-BE50-4655F81D7D0B}" type="slidenum">
              <a:rPr lang="en-US" smtClean="0"/>
              <a:t>44</a:t>
            </a:fld>
            <a:endParaRPr lang="en-US"/>
          </a:p>
        </p:txBody>
      </p:sp>
    </p:spTree>
    <p:extLst>
      <p:ext uri="{BB962C8B-B14F-4D97-AF65-F5344CB8AC3E}">
        <p14:creationId xmlns:p14="http://schemas.microsoft.com/office/powerpoint/2010/main" val="40867863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5AC68B9-AA0E-4EE0-8E33-2966FF40C285}"/>
              </a:ext>
            </a:extLst>
          </p:cNvPr>
          <p:cNvSpPr>
            <a:spLocks noGrp="1"/>
          </p:cNvSpPr>
          <p:nvPr>
            <p:ph type="body" idx="1"/>
          </p:nvPr>
        </p:nvSpPr>
        <p:spPr/>
        <p:txBody>
          <a:bodyPr/>
          <a:lstStyle/>
          <a:p>
            <a:r>
              <a:rPr lang="en-US" i="1" dirty="0"/>
              <a:t>IF PROVIDING KITS – OPTIONAL REVIEW OF ALL COMPONENTS</a:t>
            </a:r>
          </a:p>
          <a:p>
            <a:endParaRPr lang="en-US" dirty="0"/>
          </a:p>
          <a:p>
            <a:r>
              <a:rPr lang="en-US" dirty="0"/>
              <a:t>Overdose Guidance Document (2-sided, teal border)</a:t>
            </a:r>
          </a:p>
          <a:p>
            <a:r>
              <a:rPr lang="en-US" dirty="0"/>
              <a:t>Naloxone Instructions (both written and pictogram, with tips)</a:t>
            </a:r>
          </a:p>
          <a:p>
            <a:r>
              <a:rPr lang="en-US" dirty="0"/>
              <a:t>2 doses of Narcan (Naloxone, 2 boxes of 4mg)</a:t>
            </a:r>
          </a:p>
          <a:p>
            <a:r>
              <a:rPr lang="en-US" dirty="0"/>
              <a:t>Barrier device/face shield for rescue breathing (keychain)</a:t>
            </a:r>
          </a:p>
          <a:p>
            <a:r>
              <a:rPr lang="en-US" dirty="0"/>
              <a:t>Treatment Connection Postcard</a:t>
            </a:r>
          </a:p>
        </p:txBody>
      </p:sp>
    </p:spTree>
    <p:extLst>
      <p:ext uri="{BB962C8B-B14F-4D97-AF65-F5344CB8AC3E}">
        <p14:creationId xmlns:p14="http://schemas.microsoft.com/office/powerpoint/2010/main" val="32535513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mentioned, each kit will contain;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Two doses/boxes of Narcan and a face shield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The instructions page has both written and the pictogram instructions, as well as the Look, Listen, Feel method for breathing, and carrying and storage tips at the bottom.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Overdose guidance Document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Treatment Connection Post Card</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Mention the OpiRescue smartphone app. </a:t>
            </a:r>
            <a:r>
              <a:rPr lang="en-US" dirty="0"/>
              <a:t>This app will allow someone to launch and walk through the overdose response action steps, with voice over instructions. You can also call 9-1-1 right from the App, so you can literally set the phone down next to the person, take out your kit and go through the overdose response steps. The app also has resources, links to Help is Here, locations of participating pharmacies, and a function to anonymously report the use of naloxone in the community. We’ll talk about that function more in a minute. </a:t>
            </a:r>
          </a:p>
        </p:txBody>
      </p:sp>
      <p:sp>
        <p:nvSpPr>
          <p:cNvPr id="4" name="Slide Number Placeholder 3"/>
          <p:cNvSpPr>
            <a:spLocks noGrp="1"/>
          </p:cNvSpPr>
          <p:nvPr>
            <p:ph type="sldNum" sz="quarter" idx="5"/>
          </p:nvPr>
        </p:nvSpPr>
        <p:spPr/>
        <p:txBody>
          <a:bodyPr/>
          <a:lstStyle/>
          <a:p>
            <a:fld id="{96F3E6D0-9459-4364-BE50-4655F81D7D0B}" type="slidenum">
              <a:rPr lang="en-US" smtClean="0"/>
              <a:t>46</a:t>
            </a:fld>
            <a:endParaRPr lang="en-US"/>
          </a:p>
        </p:txBody>
      </p:sp>
    </p:spTree>
    <p:extLst>
      <p:ext uri="{BB962C8B-B14F-4D97-AF65-F5344CB8AC3E}">
        <p14:creationId xmlns:p14="http://schemas.microsoft.com/office/powerpoint/2010/main" val="16769236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barrier device is folded inside a keychain pouch and is a simple sheet of plastic with a one-way valve. </a:t>
            </a:r>
          </a:p>
        </p:txBody>
      </p:sp>
      <p:sp>
        <p:nvSpPr>
          <p:cNvPr id="4" name="Slide Number Placeholder 3"/>
          <p:cNvSpPr>
            <a:spLocks noGrp="1"/>
          </p:cNvSpPr>
          <p:nvPr>
            <p:ph type="sldNum" sz="quarter" idx="5"/>
          </p:nvPr>
        </p:nvSpPr>
        <p:spPr/>
        <p:txBody>
          <a:bodyPr/>
          <a:lstStyle/>
          <a:p>
            <a:fld id="{96F3E6D0-9459-4364-BE50-4655F81D7D0B}" type="slidenum">
              <a:rPr lang="en-US" smtClean="0"/>
              <a:t>47</a:t>
            </a:fld>
            <a:endParaRPr lang="en-US"/>
          </a:p>
        </p:txBody>
      </p:sp>
    </p:spTree>
    <p:extLst>
      <p:ext uri="{BB962C8B-B14F-4D97-AF65-F5344CB8AC3E}">
        <p14:creationId xmlns:p14="http://schemas.microsoft.com/office/powerpoint/2010/main" val="34764483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F3E6D0-9459-4364-BE50-4655F81D7D0B}" type="slidenum">
              <a:rPr lang="en-US" smtClean="0"/>
              <a:t>48</a:t>
            </a:fld>
            <a:endParaRPr lang="en-US"/>
          </a:p>
        </p:txBody>
      </p:sp>
    </p:spTree>
    <p:extLst>
      <p:ext uri="{BB962C8B-B14F-4D97-AF65-F5344CB8AC3E}">
        <p14:creationId xmlns:p14="http://schemas.microsoft.com/office/powerpoint/2010/main" val="1620216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F3E6D0-9459-4364-BE50-4655F81D7D0B}" type="slidenum">
              <a:rPr lang="en-US" smtClean="0"/>
              <a:t>49</a:t>
            </a:fld>
            <a:endParaRPr lang="en-US"/>
          </a:p>
        </p:txBody>
      </p:sp>
    </p:spTree>
    <p:extLst>
      <p:ext uri="{BB962C8B-B14F-4D97-AF65-F5344CB8AC3E}">
        <p14:creationId xmlns:p14="http://schemas.microsoft.com/office/powerpoint/2010/main" val="835942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All naloxone training, regardless of format or delivery method, must include all 5 components. This includes at the pharmacy and POD events. </a:t>
            </a:r>
          </a:p>
          <a:p>
            <a:endParaRPr lang="en-US" b="0" dirty="0"/>
          </a:p>
          <a:p>
            <a:r>
              <a:rPr lang="en-US" b="0" dirty="0"/>
              <a:t>Prevention techniques are covered by explaining the risk factors that increase overdoses (decreasing them is a way to prevent overdose).</a:t>
            </a:r>
          </a:p>
          <a:p>
            <a:endParaRPr lang="en-US" b="0" dirty="0"/>
          </a:p>
          <a:p>
            <a:r>
              <a:rPr lang="en-US" b="0" dirty="0"/>
              <a:t>We will cover each of the components today.</a:t>
            </a:r>
          </a:p>
        </p:txBody>
      </p:sp>
      <p:sp>
        <p:nvSpPr>
          <p:cNvPr id="4" name="Slide Number Placeholder 3"/>
          <p:cNvSpPr>
            <a:spLocks noGrp="1"/>
          </p:cNvSpPr>
          <p:nvPr>
            <p:ph type="sldNum" sz="quarter" idx="5"/>
          </p:nvPr>
        </p:nvSpPr>
        <p:spPr/>
        <p:txBody>
          <a:bodyPr/>
          <a:lstStyle/>
          <a:p>
            <a:fld id="{96F3E6D0-9459-4364-BE50-4655F81D7D0B}" type="slidenum">
              <a:rPr lang="en-US" smtClean="0"/>
              <a:t>5</a:t>
            </a:fld>
            <a:endParaRPr lang="en-US"/>
          </a:p>
        </p:txBody>
      </p:sp>
    </p:spTree>
    <p:extLst>
      <p:ext uri="{BB962C8B-B14F-4D97-AF65-F5344CB8AC3E}">
        <p14:creationId xmlns:p14="http://schemas.microsoft.com/office/powerpoint/2010/main" val="3434780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*US drug overdose deaths hit a grim milestone and exceeded 100k in a 12-month period for the first-time in 2021, Spiking almost 30% from year before. DE, however, was one of only 4 states that saw a decline during same time. Although very small, this suggests a flattening of the curve.</a:t>
            </a:r>
          </a:p>
          <a:p>
            <a:endParaRPr lang="en-US" i="0" dirty="0"/>
          </a:p>
          <a:p>
            <a:r>
              <a:rPr lang="en-US" i="0" dirty="0"/>
              <a:t>Although improving, we still rank officially as 3</a:t>
            </a:r>
            <a:r>
              <a:rPr lang="en-US" i="0" baseline="30000" dirty="0"/>
              <a:t>rd</a:t>
            </a:r>
            <a:r>
              <a:rPr lang="en-US" i="0" dirty="0"/>
              <a:t> in the country for age-adjusted deaths. </a:t>
            </a:r>
          </a:p>
          <a:p>
            <a:r>
              <a:rPr lang="en-US" i="0" dirty="0"/>
              <a:t>Also, although decreasing, Delaware remains 1</a:t>
            </a:r>
            <a:r>
              <a:rPr lang="en-US" i="0" baseline="30000" dirty="0"/>
              <a:t>st</a:t>
            </a:r>
            <a:r>
              <a:rPr lang="en-US" i="0" dirty="0"/>
              <a:t> in the country for high-dose and long-acting opioid prescriptions.</a:t>
            </a:r>
          </a:p>
          <a:p>
            <a:endParaRPr lang="en-US" i="0" dirty="0"/>
          </a:p>
          <a:p>
            <a:r>
              <a:rPr lang="en-US" i="1" dirty="0"/>
              <a:t>note that the data from CDC is delayed in publishing and some statistics have not been updated since Covid began. As of this presentation (Summer 2022) the latest data for deaths is 2021, but prescriptions remains 2020.</a:t>
            </a:r>
          </a:p>
        </p:txBody>
      </p:sp>
      <p:sp>
        <p:nvSpPr>
          <p:cNvPr id="4" name="Slide Number Placeholder 3"/>
          <p:cNvSpPr>
            <a:spLocks noGrp="1"/>
          </p:cNvSpPr>
          <p:nvPr>
            <p:ph type="sldNum" sz="quarter" idx="5"/>
          </p:nvPr>
        </p:nvSpPr>
        <p:spPr/>
        <p:txBody>
          <a:bodyPr/>
          <a:lstStyle/>
          <a:p>
            <a:fld id="{96F3E6D0-9459-4364-BE50-4655F81D7D0B}" type="slidenum">
              <a:rPr lang="en-US" smtClean="0"/>
              <a:t>6</a:t>
            </a:fld>
            <a:endParaRPr lang="en-US"/>
          </a:p>
        </p:txBody>
      </p:sp>
    </p:spTree>
    <p:extLst>
      <p:ext uri="{BB962C8B-B14F-4D97-AF65-F5344CB8AC3E}">
        <p14:creationId xmlns:p14="http://schemas.microsoft.com/office/powerpoint/2010/main" val="156108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General warm-up – depending on audience, can be skipped if familiar.</a:t>
            </a:r>
          </a:p>
        </p:txBody>
      </p:sp>
      <p:sp>
        <p:nvSpPr>
          <p:cNvPr id="4" name="Slide Number Placeholder 3"/>
          <p:cNvSpPr>
            <a:spLocks noGrp="1"/>
          </p:cNvSpPr>
          <p:nvPr>
            <p:ph type="sldNum" sz="quarter" idx="10"/>
          </p:nvPr>
        </p:nvSpPr>
        <p:spPr/>
        <p:txBody>
          <a:bodyPr/>
          <a:lstStyle/>
          <a:p>
            <a:fld id="{96F3E6D0-9459-4364-BE50-4655F81D7D0B}" type="slidenum">
              <a:rPr lang="en-US" smtClean="0"/>
              <a:t>7</a:t>
            </a:fld>
            <a:endParaRPr lang="en-US"/>
          </a:p>
        </p:txBody>
      </p:sp>
    </p:spTree>
    <p:extLst>
      <p:ext uri="{BB962C8B-B14F-4D97-AF65-F5344CB8AC3E}">
        <p14:creationId xmlns:p14="http://schemas.microsoft.com/office/powerpoint/2010/main" val="3613898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myth is the naloxone “safety net” theory. </a:t>
            </a:r>
          </a:p>
          <a:p>
            <a:endParaRPr lang="en-US" dirty="0"/>
          </a:p>
          <a:p>
            <a:r>
              <a:rPr lang="en-US" dirty="0"/>
              <a:t>Many people assume that providing naloxone would encourage people to use more drugs or use more often. </a:t>
            </a:r>
          </a:p>
          <a:p>
            <a:endParaRPr lang="en-US" dirty="0"/>
          </a:p>
          <a:p>
            <a:r>
              <a:rPr lang="en-US" dirty="0"/>
              <a:t>However, research shows different data.</a:t>
            </a:r>
          </a:p>
        </p:txBody>
      </p:sp>
      <p:sp>
        <p:nvSpPr>
          <p:cNvPr id="4" name="Slide Number Placeholder 3"/>
          <p:cNvSpPr>
            <a:spLocks noGrp="1"/>
          </p:cNvSpPr>
          <p:nvPr>
            <p:ph type="sldNum" sz="quarter" idx="10"/>
          </p:nvPr>
        </p:nvSpPr>
        <p:spPr/>
        <p:txBody>
          <a:bodyPr/>
          <a:lstStyle/>
          <a:p>
            <a:fld id="{96F3E6D0-9459-4364-BE50-4655F81D7D0B}" type="slidenum">
              <a:rPr lang="en-US" smtClean="0"/>
              <a:t>8</a:t>
            </a:fld>
            <a:endParaRPr lang="en-US"/>
          </a:p>
        </p:txBody>
      </p:sp>
    </p:spTree>
    <p:extLst>
      <p:ext uri="{BB962C8B-B14F-4D97-AF65-F5344CB8AC3E}">
        <p14:creationId xmlns:p14="http://schemas.microsoft.com/office/powerpoint/2010/main" val="4205599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myth is that naloxone will stop someone from engaging in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this is not supported by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responder's action, attitude, and demeanor, when responding to the overdose, may be the trigger for that person to seek help, or not.</a:t>
            </a:r>
          </a:p>
          <a:p>
            <a:endParaRPr lang="en-US" dirty="0"/>
          </a:p>
        </p:txBody>
      </p:sp>
      <p:sp>
        <p:nvSpPr>
          <p:cNvPr id="4" name="Slide Number Placeholder 3"/>
          <p:cNvSpPr>
            <a:spLocks noGrp="1"/>
          </p:cNvSpPr>
          <p:nvPr>
            <p:ph type="sldNum" sz="quarter" idx="10"/>
          </p:nvPr>
        </p:nvSpPr>
        <p:spPr/>
        <p:txBody>
          <a:bodyPr/>
          <a:lstStyle/>
          <a:p>
            <a:fld id="{96F3E6D0-9459-4364-BE50-4655F81D7D0B}" type="slidenum">
              <a:rPr lang="en-US" smtClean="0"/>
              <a:t>9</a:t>
            </a:fld>
            <a:endParaRPr lang="en-US"/>
          </a:p>
        </p:txBody>
      </p:sp>
    </p:spTree>
    <p:extLst>
      <p:ext uri="{BB962C8B-B14F-4D97-AF65-F5344CB8AC3E}">
        <p14:creationId xmlns:p14="http://schemas.microsoft.com/office/powerpoint/2010/main" val="716124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3" y="3224470"/>
            <a:ext cx="8637073" cy="1605321"/>
          </a:xfrm>
        </p:spPr>
        <p:txBody>
          <a:bodyPr bIns="0"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1777464" y="5081406"/>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a:p>
        </p:txBody>
      </p:sp>
      <p:cxnSp>
        <p:nvCxnSpPr>
          <p:cNvPr id="15" name="Straight Connector 14"/>
          <p:cNvCxnSpPr/>
          <p:nvPr/>
        </p:nvCxnSpPr>
        <p:spPr>
          <a:xfrm>
            <a:off x="1777464" y="5066585"/>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F95ECB70-9E33-4E07-AD97-5437EBC3F622}"/>
              </a:ext>
            </a:extLst>
          </p:cNvPr>
          <p:cNvSpPr txBox="1"/>
          <p:nvPr/>
        </p:nvSpPr>
        <p:spPr>
          <a:xfrm>
            <a:off x="9167033" y="6310642"/>
            <a:ext cx="2495006" cy="338554"/>
          </a:xfrm>
          <a:prstGeom prst="rect">
            <a:avLst/>
          </a:prstGeom>
          <a:noFill/>
        </p:spPr>
        <p:txBody>
          <a:bodyPr wrap="square" rtlCol="0">
            <a:spAutoFit/>
          </a:bodyPr>
          <a:lstStyle/>
          <a:p>
            <a:pPr algn="r"/>
            <a:r>
              <a:rPr lang="en-US" sz="1600" b="1" dirty="0">
                <a:solidFill>
                  <a:schemeClr val="bg1"/>
                </a:solidFill>
              </a:rPr>
              <a:t>Summer 2022</a:t>
            </a:r>
          </a:p>
        </p:txBody>
      </p:sp>
    </p:spTree>
    <p:extLst>
      <p:ext uri="{BB962C8B-B14F-4D97-AF65-F5344CB8AC3E}">
        <p14:creationId xmlns:p14="http://schemas.microsoft.com/office/powerpoint/2010/main" val="360434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554138" y="330370"/>
            <a:ext cx="3500715" cy="309201"/>
          </a:xfrm>
          <a:prstGeom prst="rect">
            <a:avLst/>
          </a:prstGeom>
        </p:spPr>
        <p:txBody>
          <a:bodyPr/>
          <a:lstStyle/>
          <a:p>
            <a:r>
              <a:rPr lang="en-US"/>
              <a:t>Summer 2020</a:t>
            </a:r>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2607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554138" y="330370"/>
            <a:ext cx="3500715" cy="309201"/>
          </a:xfrm>
          <a:prstGeom prst="rect">
            <a:avLst/>
          </a:prstGeom>
        </p:spPr>
        <p:txBody>
          <a:bodyPr/>
          <a:lstStyle/>
          <a:p>
            <a:r>
              <a:rPr lang="en-US"/>
              <a:t>Summer 2020</a:t>
            </a:r>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291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51576" y="473131"/>
            <a:ext cx="9603275" cy="829420"/>
          </a:xfrm>
        </p:spPr>
        <p:txBody>
          <a:bodyPr anchor="b"/>
          <a:lstStyle/>
          <a:p>
            <a:r>
              <a:rPr lang="en-US"/>
              <a:t>Click to edit Master title style</a:t>
            </a:r>
          </a:p>
        </p:txBody>
      </p:sp>
      <p:sp>
        <p:nvSpPr>
          <p:cNvPr id="3" name="Content Placeholder 2"/>
          <p:cNvSpPr>
            <a:spLocks noGrp="1"/>
          </p:cNvSpPr>
          <p:nvPr>
            <p:ph idx="1"/>
          </p:nvPr>
        </p:nvSpPr>
        <p:spPr>
          <a:xfrm>
            <a:off x="1451577" y="1431758"/>
            <a:ext cx="9603275" cy="4680283"/>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33" name="Straight Connector 32"/>
          <p:cNvCxnSpPr/>
          <p:nvPr/>
        </p:nvCxnSpPr>
        <p:spPr>
          <a:xfrm>
            <a:off x="1447329" y="1320081"/>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958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16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554138" y="330370"/>
            <a:ext cx="3500715" cy="309201"/>
          </a:xfrm>
          <a:prstGeom prst="rect">
            <a:avLst/>
          </a:prstGeom>
        </p:spPr>
        <p:txBody>
          <a:bodyPr/>
          <a:lstStyle/>
          <a:p>
            <a:r>
              <a:rPr lang="en-US"/>
              <a:t>Summer 2020</a:t>
            </a:r>
          </a:p>
        </p:txBody>
      </p:sp>
      <p:sp>
        <p:nvSpPr>
          <p:cNvPr id="6" name="Footer Placeholder 5"/>
          <p:cNvSpPr>
            <a:spLocks noGrp="1"/>
          </p:cNvSpPr>
          <p:nvPr>
            <p:ph type="ftr" sz="quarter" idx="11"/>
          </p:nvPr>
        </p:nvSpPr>
        <p:spPr>
          <a:xfrm>
            <a:off x="1451579" y="329307"/>
            <a:ext cx="5938836" cy="309201"/>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626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554138" y="330370"/>
            <a:ext cx="3500715" cy="309201"/>
          </a:xfrm>
          <a:prstGeom prst="rect">
            <a:avLst/>
          </a:prstGeom>
        </p:spPr>
        <p:txBody>
          <a:bodyPr/>
          <a:lstStyle/>
          <a:p>
            <a:r>
              <a:rPr lang="en-US"/>
              <a:t>Summer 2020</a:t>
            </a:r>
          </a:p>
        </p:txBody>
      </p:sp>
      <p:sp>
        <p:nvSpPr>
          <p:cNvPr id="8" name="Footer Placeholder 7"/>
          <p:cNvSpPr>
            <a:spLocks noGrp="1"/>
          </p:cNvSpPr>
          <p:nvPr>
            <p:ph type="ftr" sz="quarter" idx="11"/>
          </p:nvPr>
        </p:nvSpPr>
        <p:spPr>
          <a:xfrm>
            <a:off x="1451579" y="329307"/>
            <a:ext cx="5938836" cy="309201"/>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578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033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52267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4138" y="330370"/>
            <a:ext cx="3500715" cy="309201"/>
          </a:xfrm>
          <a:prstGeom prst="rect">
            <a:avLst/>
          </a:prstGeom>
        </p:spPr>
        <p:txBody>
          <a:bodyPr/>
          <a:lstStyle/>
          <a:p>
            <a:r>
              <a:rPr lang="en-US"/>
              <a:t>Summer 2020</a:t>
            </a:r>
          </a:p>
        </p:txBody>
      </p:sp>
      <p:sp>
        <p:nvSpPr>
          <p:cNvPr id="6" name="Footer Placeholder 5"/>
          <p:cNvSpPr>
            <a:spLocks noGrp="1"/>
          </p:cNvSpPr>
          <p:nvPr>
            <p:ph type="ftr" sz="quarter" idx="11"/>
          </p:nvPr>
        </p:nvSpPr>
        <p:spPr>
          <a:xfrm>
            <a:off x="1451579" y="329307"/>
            <a:ext cx="5938836" cy="309201"/>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7317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a:prstGeom prst="rect">
            <a:avLst/>
          </a:prstGeom>
        </p:spPr>
        <p:txBody>
          <a:bodyPr/>
          <a:lstStyle>
            <a:lvl1pPr algn="l">
              <a:defRPr/>
            </a:lvl1pPr>
          </a:lstStyle>
          <a:p>
            <a:fld id="{BC5276DB-2525-4946-BD0A-3B1064F6CD46}" type="datetimeFigureOut">
              <a:rPr lang="en-US" smtClean="0"/>
              <a:t>3/15/2023</a:t>
            </a:fld>
            <a:endParaRPr lang="en-US"/>
          </a:p>
        </p:txBody>
      </p:sp>
      <p:sp>
        <p:nvSpPr>
          <p:cNvPr id="6" name="Footer Placeholder 5"/>
          <p:cNvSpPr>
            <a:spLocks noGrp="1"/>
          </p:cNvSpPr>
          <p:nvPr>
            <p:ph type="ftr" sz="quarter" idx="11"/>
          </p:nvPr>
        </p:nvSpPr>
        <p:spPr>
          <a:xfrm>
            <a:off x="1447382" y="318640"/>
            <a:ext cx="5541004" cy="320931"/>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54078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6" y="456758"/>
            <a:ext cx="9603275" cy="84579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451577" y="1395664"/>
            <a:ext cx="9603275" cy="47297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3334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0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dhss.delaware.gov/dhss/dph/standingorders.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cc02.safelinks.protection.outlook.com/?url=https%3A%2F%2Fwww.helpisherede.com%2Foverdose-prevention%2Fnarcan-training&amp;data=05%7C01%7CBrian.Johnson%40delaware.gov%7Ce5ce5e6039ca40af895f08da5b6e06b3%7C8c09e56951c54deeabb28b99c32a4396%7C0%7C0%7C637922825355632370%7CUnknown%7CTWFpbGZsb3d8eyJWIjoiMC4wLjAwMDAiLCJQIjoiV2luMzIiLCJBTiI6Ik1haWwiLCJXVCI6Mn0%3D%7C3000%7C%7C%7C&amp;sdata=7by1q2qY%2B3nbCjbW%2Bhu46H%2BHogFY0TdzHm2P0kdmvtk%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Narcan.Train@delaware.gov"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77463" y="3520497"/>
            <a:ext cx="8637073" cy="1605321"/>
          </a:xfrm>
        </p:spPr>
        <p:txBody>
          <a:bodyPr>
            <a:normAutofit/>
          </a:bodyPr>
          <a:lstStyle/>
          <a:p>
            <a:pPr algn="ctr"/>
            <a:r>
              <a:rPr lang="en-US" sz="4800" b="1" dirty="0"/>
              <a:t>Naloxone (NaRCAN)  Access  training</a:t>
            </a:r>
          </a:p>
        </p:txBody>
      </p:sp>
      <p:pic>
        <p:nvPicPr>
          <p:cNvPr id="5" name="Picture 4">
            <a:extLst>
              <a:ext uri="{FF2B5EF4-FFF2-40B4-BE49-F238E27FC236}">
                <a16:creationId xmlns:a16="http://schemas.microsoft.com/office/drawing/2014/main" id="{4A7AA34A-B2FC-41ED-94B1-E735CC48FA72}"/>
              </a:ext>
            </a:extLst>
          </p:cNvPr>
          <p:cNvPicPr>
            <a:picLocks noChangeAspect="1"/>
          </p:cNvPicPr>
          <p:nvPr/>
        </p:nvPicPr>
        <p:blipFill>
          <a:blip r:embed="rId3"/>
          <a:stretch>
            <a:fillRect/>
          </a:stretch>
        </p:blipFill>
        <p:spPr>
          <a:xfrm>
            <a:off x="962565" y="1561000"/>
            <a:ext cx="10266870" cy="1959497"/>
          </a:xfrm>
          <a:prstGeom prst="rect">
            <a:avLst/>
          </a:prstGeom>
        </p:spPr>
      </p:pic>
    </p:spTree>
    <p:extLst>
      <p:ext uri="{BB962C8B-B14F-4D97-AF65-F5344CB8AC3E}">
        <p14:creationId xmlns:p14="http://schemas.microsoft.com/office/powerpoint/2010/main" val="3005047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r>
              <a:rPr lang="en-US" dirty="0"/>
              <a:t>Naloxone (NARCAN) Myths</a:t>
            </a:r>
          </a:p>
        </p:txBody>
      </p:sp>
      <p:sp>
        <p:nvSpPr>
          <p:cNvPr id="3" name="Content Placeholder 2"/>
          <p:cNvSpPr>
            <a:spLocks noGrp="1"/>
          </p:cNvSpPr>
          <p:nvPr>
            <p:ph idx="1"/>
          </p:nvPr>
        </p:nvSpPr>
        <p:spPr/>
        <p:txBody>
          <a:bodyPr>
            <a:normAutofit/>
          </a:bodyPr>
          <a:lstStyle/>
          <a:p>
            <a:r>
              <a:rPr lang="en-US" sz="2800" dirty="0"/>
              <a:t>MYTH: </a:t>
            </a:r>
          </a:p>
          <a:p>
            <a:pPr lvl="1"/>
            <a:r>
              <a:rPr lang="en-US" sz="2400" dirty="0"/>
              <a:t>Naloxone (Narcan) makes people violent.</a:t>
            </a:r>
          </a:p>
          <a:p>
            <a:pPr marL="457200" lvl="1" indent="0">
              <a:buNone/>
            </a:pPr>
            <a:endParaRPr lang="en-US" sz="2400" dirty="0"/>
          </a:p>
          <a:p>
            <a:r>
              <a:rPr lang="en-US" sz="2800" dirty="0"/>
              <a:t>FACT:</a:t>
            </a:r>
          </a:p>
          <a:p>
            <a:pPr lvl="1"/>
            <a:r>
              <a:rPr lang="en-US" sz="2400" dirty="0"/>
              <a:t>When done correctly, it is very rare for someone to “wake up” from an overdose and become combative.</a:t>
            </a:r>
            <a:r>
              <a:rPr lang="en-US" sz="2400" baseline="30000" dirty="0"/>
              <a:t>1</a:t>
            </a:r>
          </a:p>
          <a:p>
            <a:pPr lvl="1"/>
            <a:r>
              <a:rPr lang="en-US" sz="2400" dirty="0"/>
              <a:t>Dosing and process is designed to minimize hypoxic brain injury and allow the patient to breathe, but not be in total opioid withdrawal.</a:t>
            </a:r>
          </a:p>
        </p:txBody>
      </p:sp>
      <p:sp>
        <p:nvSpPr>
          <p:cNvPr id="4" name="Rectangle 3"/>
          <p:cNvSpPr/>
          <p:nvPr/>
        </p:nvSpPr>
        <p:spPr>
          <a:xfrm>
            <a:off x="1451575" y="5896597"/>
            <a:ext cx="9603275" cy="215444"/>
          </a:xfrm>
          <a:prstGeom prst="rect">
            <a:avLst/>
          </a:prstGeom>
        </p:spPr>
        <p:txBody>
          <a:bodyPr wrap="square">
            <a:spAutoFit/>
          </a:bodyPr>
          <a:lstStyle/>
          <a:p>
            <a:r>
              <a:rPr lang="en-US" sz="800">
                <a:solidFill>
                  <a:srgbClr val="333333"/>
                </a:solidFill>
                <a:latin typeface="Times New Roman" panose="02020603050405020304" pitchFamily="18" charset="0"/>
              </a:rPr>
              <a:t>(1) Fisher R, </a:t>
            </a:r>
            <a:r>
              <a:rPr lang="en-US" sz="800" err="1">
                <a:solidFill>
                  <a:srgbClr val="333333"/>
                </a:solidFill>
                <a:latin typeface="Times New Roman" panose="02020603050405020304" pitchFamily="18" charset="0"/>
              </a:rPr>
              <a:t>Odonnell</a:t>
            </a:r>
            <a:r>
              <a:rPr lang="en-US" sz="800">
                <a:solidFill>
                  <a:srgbClr val="333333"/>
                </a:solidFill>
                <a:latin typeface="Times New Roman" panose="02020603050405020304" pitchFamily="18" charset="0"/>
              </a:rPr>
              <a:t> D, Ray B, </a:t>
            </a:r>
            <a:r>
              <a:rPr lang="en-US" sz="800" err="1">
                <a:solidFill>
                  <a:srgbClr val="333333"/>
                </a:solidFill>
                <a:latin typeface="Times New Roman" panose="02020603050405020304" pitchFamily="18" charset="0"/>
              </a:rPr>
              <a:t>Rusyniak</a:t>
            </a:r>
            <a:r>
              <a:rPr lang="en-US" sz="800">
                <a:solidFill>
                  <a:srgbClr val="333333"/>
                </a:solidFill>
                <a:latin typeface="Times New Roman" panose="02020603050405020304" pitchFamily="18" charset="0"/>
              </a:rPr>
              <a:t> D. Police Officers Can Safely and Effectively Administer Intranasal Naloxone. </a:t>
            </a:r>
            <a:r>
              <a:rPr lang="en-US" sz="800" i="1">
                <a:solidFill>
                  <a:srgbClr val="333333"/>
                </a:solidFill>
                <a:latin typeface="&amp;quot"/>
              </a:rPr>
              <a:t>Prehospital Emergency Care</a:t>
            </a:r>
            <a:r>
              <a:rPr lang="en-US" sz="800">
                <a:solidFill>
                  <a:srgbClr val="333333"/>
                </a:solidFill>
                <a:latin typeface="Times New Roman" panose="02020603050405020304" pitchFamily="18" charset="0"/>
              </a:rPr>
              <a:t>. 2016;20(6):675-680. doi:10.1080/10903127.2016.1182605. </a:t>
            </a:r>
            <a:endParaRPr lang="en-US" sz="800" b="0" i="0" u="none" strike="noStrike">
              <a:solidFill>
                <a:srgbClr val="333333"/>
              </a:solidFill>
              <a:effectLst/>
              <a:latin typeface="&amp;quot"/>
            </a:endParaRPr>
          </a:p>
        </p:txBody>
      </p:sp>
    </p:spTree>
    <p:extLst>
      <p:ext uri="{BB962C8B-B14F-4D97-AF65-F5344CB8AC3E}">
        <p14:creationId xmlns:p14="http://schemas.microsoft.com/office/powerpoint/2010/main" val="184681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General information</a:t>
            </a:r>
          </a:p>
        </p:txBody>
      </p:sp>
      <p:sp>
        <p:nvSpPr>
          <p:cNvPr id="3" name="Content Placeholder 2"/>
          <p:cNvSpPr>
            <a:spLocks noGrp="1"/>
          </p:cNvSpPr>
          <p:nvPr>
            <p:ph idx="1"/>
          </p:nvPr>
        </p:nvSpPr>
        <p:spPr/>
        <p:txBody>
          <a:bodyPr>
            <a:normAutofit/>
          </a:bodyPr>
          <a:lstStyle/>
          <a:p>
            <a:pPr algn="just"/>
            <a:r>
              <a:rPr lang="en-US" sz="2800" b="1" dirty="0"/>
              <a:t>What: </a:t>
            </a:r>
            <a:r>
              <a:rPr lang="en-US" sz="2800" dirty="0"/>
              <a:t>Naloxone (Narcan) is an opioid antagonist</a:t>
            </a:r>
          </a:p>
          <a:p>
            <a:pPr marL="0" indent="0" algn="just">
              <a:buNone/>
            </a:pPr>
            <a:endParaRPr lang="en-US" sz="2800" b="1" dirty="0"/>
          </a:p>
          <a:p>
            <a:pPr algn="just"/>
            <a:r>
              <a:rPr lang="en-US" sz="2800" b="1" dirty="0"/>
              <a:t>Indications: </a:t>
            </a:r>
            <a:r>
              <a:rPr lang="en-US" sz="2800" dirty="0"/>
              <a:t>Naloxone (Narcan) </a:t>
            </a:r>
            <a:r>
              <a:rPr lang="en-US" sz="2400" dirty="0"/>
              <a:t>is used to reverse central nervous system and </a:t>
            </a:r>
            <a:r>
              <a:rPr lang="en-US" sz="2400" u="sng" dirty="0"/>
              <a:t>respiratory depression</a:t>
            </a:r>
            <a:r>
              <a:rPr lang="en-US" sz="2400" dirty="0"/>
              <a:t> caused by opioids (</a:t>
            </a:r>
            <a:r>
              <a:rPr lang="en-US" sz="2400" i="1" u="sng" dirty="0"/>
              <a:t>it restores normal breathing</a:t>
            </a:r>
            <a:r>
              <a:rPr lang="en-US" sz="2400" dirty="0"/>
              <a:t>).</a:t>
            </a:r>
          </a:p>
          <a:p>
            <a:pPr marL="457200" lvl="1" indent="0" algn="just">
              <a:buNone/>
            </a:pPr>
            <a:endParaRPr lang="en-US" sz="2400" dirty="0"/>
          </a:p>
          <a:p>
            <a:pPr algn="just"/>
            <a:r>
              <a:rPr lang="en-US" sz="2800" b="1" dirty="0"/>
              <a:t>Onset/Duration: </a:t>
            </a:r>
            <a:r>
              <a:rPr lang="en-US" sz="2400" dirty="0"/>
              <a:t>Following administration the onset is usually </a:t>
            </a:r>
            <a:r>
              <a:rPr lang="en-US" sz="2400" u="sng" dirty="0"/>
              <a:t>3-5 minutes </a:t>
            </a:r>
            <a:r>
              <a:rPr lang="en-US" sz="2400" dirty="0"/>
              <a:t>and lasts for </a:t>
            </a:r>
            <a:r>
              <a:rPr lang="en-US" sz="2400" u="sng" dirty="0"/>
              <a:t>approximately 60 minutes</a:t>
            </a:r>
            <a:r>
              <a:rPr lang="en-US" sz="2400" dirty="0"/>
              <a:t>. </a:t>
            </a:r>
          </a:p>
        </p:txBody>
      </p:sp>
    </p:spTree>
    <p:extLst>
      <p:ext uri="{BB962C8B-B14F-4D97-AF65-F5344CB8AC3E}">
        <p14:creationId xmlns:p14="http://schemas.microsoft.com/office/powerpoint/2010/main" val="105248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a:br>
            <a:r>
              <a:rPr lang="en-US"/>
              <a:t>Opioids</a:t>
            </a:r>
          </a:p>
        </p:txBody>
      </p:sp>
      <p:sp>
        <p:nvSpPr>
          <p:cNvPr id="3" name="Content Placeholder 2"/>
          <p:cNvSpPr>
            <a:spLocks noGrp="1"/>
          </p:cNvSpPr>
          <p:nvPr>
            <p:ph idx="1"/>
          </p:nvPr>
        </p:nvSpPr>
        <p:spPr>
          <a:xfrm>
            <a:off x="1451577" y="1431758"/>
            <a:ext cx="10583904" cy="4680283"/>
          </a:xfrm>
        </p:spPr>
        <p:txBody>
          <a:bodyPr/>
          <a:lstStyle/>
          <a:p>
            <a:r>
              <a:rPr lang="en-US" altLang="en-US" sz="2800" dirty="0"/>
              <a:t>In the U.S., opioids are indicated for the following uses:</a:t>
            </a:r>
          </a:p>
          <a:p>
            <a:pPr lvl="1"/>
            <a:r>
              <a:rPr lang="en-US" altLang="en-US" sz="2400" b="1" dirty="0"/>
              <a:t>Analgesic</a:t>
            </a:r>
            <a:r>
              <a:rPr lang="en-US" altLang="en-US" sz="2400" dirty="0"/>
              <a:t> to combat pain (morphine, hydrocodone, oxymorphone, etc.)</a:t>
            </a:r>
          </a:p>
          <a:p>
            <a:pPr lvl="1"/>
            <a:r>
              <a:rPr lang="en-US" altLang="en-US" sz="2400" b="1" dirty="0"/>
              <a:t>Cough suppressant </a:t>
            </a:r>
            <a:r>
              <a:rPr lang="en-US" altLang="en-US" sz="2400" dirty="0"/>
              <a:t>(dextromethorphan)</a:t>
            </a:r>
          </a:p>
          <a:p>
            <a:pPr lvl="1"/>
            <a:r>
              <a:rPr lang="en-US" altLang="en-US" sz="2400" b="1" dirty="0"/>
              <a:t>Diarrhea</a:t>
            </a:r>
            <a:r>
              <a:rPr lang="en-US" altLang="en-US" sz="2400" dirty="0"/>
              <a:t> (loperamide)</a:t>
            </a:r>
          </a:p>
          <a:p>
            <a:pPr lvl="1"/>
            <a:r>
              <a:rPr lang="en-US" altLang="en-US" sz="2400" b="1" strike="sngStrike" dirty="0"/>
              <a:t>Drug detoxification and maintenance treatment</a:t>
            </a:r>
            <a:r>
              <a:rPr lang="en-US" altLang="en-US" sz="2400" b="1" dirty="0"/>
              <a:t> </a:t>
            </a:r>
          </a:p>
          <a:p>
            <a:pPr lvl="1"/>
            <a:r>
              <a:rPr lang="en-US" altLang="en-US" sz="2400" b="1" dirty="0"/>
              <a:t>Withdrawal Management and Medication Assisted Treatment (MAT)</a:t>
            </a:r>
          </a:p>
          <a:p>
            <a:pPr lvl="2"/>
            <a:r>
              <a:rPr lang="en-US" sz="2200" b="1" dirty="0"/>
              <a:t>Medications for Opioid Use Disorder (MOUD)</a:t>
            </a:r>
            <a:endParaRPr lang="en-US" sz="2200" dirty="0"/>
          </a:p>
        </p:txBody>
      </p:sp>
    </p:spTree>
    <p:extLst>
      <p:ext uri="{BB962C8B-B14F-4D97-AF65-F5344CB8AC3E}">
        <p14:creationId xmlns:p14="http://schemas.microsoft.com/office/powerpoint/2010/main" val="79947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a:br>
            <a:r>
              <a:rPr lang="en-US"/>
              <a:t>examples</a:t>
            </a:r>
          </a:p>
        </p:txBody>
      </p:sp>
      <p:sp>
        <p:nvSpPr>
          <p:cNvPr id="3" name="Content Placeholder 2"/>
          <p:cNvSpPr>
            <a:spLocks noGrp="1"/>
          </p:cNvSpPr>
          <p:nvPr>
            <p:ph idx="1"/>
          </p:nvPr>
        </p:nvSpPr>
        <p:spPr>
          <a:xfrm>
            <a:off x="1451576" y="1497100"/>
            <a:ext cx="9603275" cy="4630984"/>
          </a:xfrm>
        </p:spPr>
        <p:txBody>
          <a:bodyPr numCol="3">
            <a:normAutofit/>
          </a:bodyPr>
          <a:lstStyle/>
          <a:p>
            <a:r>
              <a:rPr lang="en-US"/>
              <a:t>Buprenorphine</a:t>
            </a:r>
          </a:p>
          <a:p>
            <a:r>
              <a:rPr lang="en-US"/>
              <a:t>Methadone</a:t>
            </a:r>
          </a:p>
          <a:p>
            <a:r>
              <a:rPr lang="en-US"/>
              <a:t>Codeine</a:t>
            </a:r>
          </a:p>
          <a:p>
            <a:r>
              <a:rPr lang="en-US"/>
              <a:t>Fentanyl</a:t>
            </a:r>
          </a:p>
          <a:p>
            <a:r>
              <a:rPr lang="en-US"/>
              <a:t>Hydrocodone</a:t>
            </a:r>
          </a:p>
          <a:p>
            <a:r>
              <a:rPr lang="en-US"/>
              <a:t>Hydromorphone</a:t>
            </a:r>
          </a:p>
          <a:p>
            <a:r>
              <a:rPr lang="en-US"/>
              <a:t>Meperidine</a:t>
            </a:r>
          </a:p>
          <a:p>
            <a:r>
              <a:rPr lang="en-US"/>
              <a:t>Morphine</a:t>
            </a:r>
          </a:p>
          <a:p>
            <a:r>
              <a:rPr lang="en-US"/>
              <a:t>Oxycodone</a:t>
            </a:r>
          </a:p>
          <a:p>
            <a:r>
              <a:rPr lang="en-US" err="1"/>
              <a:t>Oxymorphone</a:t>
            </a:r>
            <a:endParaRPr lang="en-US"/>
          </a:p>
          <a:p>
            <a:r>
              <a:rPr lang="en-US" err="1"/>
              <a:t>Suboxone</a:t>
            </a:r>
            <a:endParaRPr lang="en-US"/>
          </a:p>
          <a:p>
            <a:r>
              <a:rPr lang="en-US" err="1"/>
              <a:t>Subutex</a:t>
            </a:r>
            <a:endParaRPr lang="en-US"/>
          </a:p>
          <a:p>
            <a:r>
              <a:rPr lang="en-US"/>
              <a:t>Tylenol#3</a:t>
            </a:r>
          </a:p>
          <a:p>
            <a:r>
              <a:rPr lang="en-US" err="1"/>
              <a:t>Duragesic</a:t>
            </a:r>
            <a:endParaRPr lang="en-US"/>
          </a:p>
          <a:p>
            <a:r>
              <a:rPr lang="en-US"/>
              <a:t>Vicodin</a:t>
            </a:r>
          </a:p>
          <a:p>
            <a:r>
              <a:rPr lang="en-US"/>
              <a:t>Norco</a:t>
            </a:r>
          </a:p>
          <a:p>
            <a:r>
              <a:rPr lang="en-US" err="1"/>
              <a:t>Dilaudid</a:t>
            </a:r>
            <a:endParaRPr lang="en-US"/>
          </a:p>
          <a:p>
            <a:r>
              <a:rPr lang="en-US"/>
              <a:t>Demerol</a:t>
            </a:r>
          </a:p>
          <a:p>
            <a:r>
              <a:rPr lang="en-US" err="1"/>
              <a:t>Methadose</a:t>
            </a:r>
            <a:endParaRPr lang="en-US"/>
          </a:p>
          <a:p>
            <a:r>
              <a:rPr lang="en-US"/>
              <a:t>MS </a:t>
            </a:r>
            <a:r>
              <a:rPr lang="en-US" err="1"/>
              <a:t>Contin</a:t>
            </a:r>
            <a:endParaRPr lang="en-US"/>
          </a:p>
          <a:p>
            <a:r>
              <a:rPr lang="en-US"/>
              <a:t>Oxycontin</a:t>
            </a:r>
          </a:p>
          <a:p>
            <a:r>
              <a:rPr lang="en-US"/>
              <a:t>Percocet</a:t>
            </a:r>
          </a:p>
          <a:p>
            <a:r>
              <a:rPr lang="en-US" err="1"/>
              <a:t>Opana</a:t>
            </a:r>
            <a:endParaRPr lang="en-US"/>
          </a:p>
          <a:p>
            <a:r>
              <a:rPr lang="en-US"/>
              <a:t>Heroin</a:t>
            </a:r>
          </a:p>
        </p:txBody>
      </p:sp>
    </p:spTree>
    <p:extLst>
      <p:ext uri="{BB962C8B-B14F-4D97-AF65-F5344CB8AC3E}">
        <p14:creationId xmlns:p14="http://schemas.microsoft.com/office/powerpoint/2010/main" val="1019090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B637-3EAC-48E4-AC68-F73707E517FB}"/>
              </a:ext>
            </a:extLst>
          </p:cNvPr>
          <p:cNvSpPr>
            <a:spLocks noGrp="1"/>
          </p:cNvSpPr>
          <p:nvPr>
            <p:ph type="title"/>
          </p:nvPr>
        </p:nvSpPr>
        <p:spPr/>
        <p:txBody>
          <a:bodyPr/>
          <a:lstStyle/>
          <a:p>
            <a:r>
              <a:rPr lang="en-US"/>
              <a:t>Risk Factors – Preventing the Overdose</a:t>
            </a:r>
          </a:p>
        </p:txBody>
      </p:sp>
      <p:sp>
        <p:nvSpPr>
          <p:cNvPr id="3" name="Content Placeholder 2">
            <a:extLst>
              <a:ext uri="{FF2B5EF4-FFF2-40B4-BE49-F238E27FC236}">
                <a16:creationId xmlns:a16="http://schemas.microsoft.com/office/drawing/2014/main" id="{5C621D5F-9049-43FF-98B8-7C5728FE30E1}"/>
              </a:ext>
            </a:extLst>
          </p:cNvPr>
          <p:cNvSpPr>
            <a:spLocks noGrp="1"/>
          </p:cNvSpPr>
          <p:nvPr>
            <p:ph idx="1"/>
          </p:nvPr>
        </p:nvSpPr>
        <p:spPr/>
        <p:txBody>
          <a:bodyPr>
            <a:normAutofit/>
          </a:bodyPr>
          <a:lstStyle/>
          <a:p>
            <a:r>
              <a:rPr lang="en-US" sz="2800" dirty="0"/>
              <a:t>The following increase the risk of overdose:</a:t>
            </a:r>
          </a:p>
          <a:p>
            <a:pPr lvl="1"/>
            <a:r>
              <a:rPr lang="en-US" sz="2400" dirty="0"/>
              <a:t>Tolerance shifts (after treatment/detox)</a:t>
            </a:r>
          </a:p>
          <a:p>
            <a:pPr lvl="1"/>
            <a:r>
              <a:rPr lang="en-US" sz="2400" dirty="0"/>
              <a:t>Mixing drugs</a:t>
            </a:r>
          </a:p>
          <a:p>
            <a:pPr lvl="1"/>
            <a:r>
              <a:rPr lang="en-US" sz="2400" dirty="0"/>
              <a:t>Poor physical health</a:t>
            </a:r>
          </a:p>
          <a:p>
            <a:pPr lvl="1"/>
            <a:r>
              <a:rPr lang="en-US" sz="2400" dirty="0"/>
              <a:t>Varying compositions and drug strength</a:t>
            </a:r>
          </a:p>
          <a:p>
            <a:pPr lvl="1"/>
            <a:r>
              <a:rPr lang="en-US" sz="2400" dirty="0"/>
              <a:t>Changing routes (snorting, smoking, injecting)</a:t>
            </a:r>
          </a:p>
          <a:p>
            <a:pPr lvl="1"/>
            <a:r>
              <a:rPr lang="en-US" sz="2400" b="1" dirty="0"/>
              <a:t>USING ALONE</a:t>
            </a:r>
          </a:p>
        </p:txBody>
      </p:sp>
    </p:spTree>
    <p:extLst>
      <p:ext uri="{BB962C8B-B14F-4D97-AF65-F5344CB8AC3E}">
        <p14:creationId xmlns:p14="http://schemas.microsoft.com/office/powerpoint/2010/main" val="142791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a:extLst>
              <a:ext uri="{FF2B5EF4-FFF2-40B4-BE49-F238E27FC236}">
                <a16:creationId xmlns:a16="http://schemas.microsoft.com/office/drawing/2014/main" id="{6F22A9EE-5A47-4A0B-85BD-FC6BB2200EA1}"/>
              </a:ext>
            </a:extLst>
          </p:cNvPr>
          <p:cNvPicPr>
            <a:picLocks noChangeAspect="1"/>
          </p:cNvPicPr>
          <p:nvPr/>
        </p:nvPicPr>
        <p:blipFill rotWithShape="1">
          <a:blip r:embed="rId3">
            <a:extLst>
              <a:ext uri="{28A0092B-C50C-407E-A947-70E740481C1C}">
                <a14:useLocalDpi xmlns:a14="http://schemas.microsoft.com/office/drawing/2010/main" val="0"/>
              </a:ext>
            </a:extLst>
          </a:blip>
          <a:srcRect l="7189" t="2269" r="15327"/>
          <a:stretch/>
        </p:blipFill>
        <p:spPr>
          <a:xfrm>
            <a:off x="3538846" y="1302551"/>
            <a:ext cx="5837129" cy="4599485"/>
          </a:xfrm>
          <a:prstGeom prst="rect">
            <a:avLst/>
          </a:prstGeom>
        </p:spPr>
      </p:pic>
      <p:sp>
        <p:nvSpPr>
          <p:cNvPr id="2" name="Title 1"/>
          <p:cNvSpPr>
            <a:spLocks noGrp="1"/>
          </p:cNvSpPr>
          <p:nvPr>
            <p:ph type="title"/>
          </p:nvPr>
        </p:nvSpPr>
        <p:spPr/>
        <p:txBody>
          <a:bodyPr/>
          <a:lstStyle/>
          <a:p>
            <a:r>
              <a:rPr lang="en-US" dirty="0"/>
              <a:t>How naloxone (Narcan) works</a:t>
            </a:r>
          </a:p>
        </p:txBody>
      </p:sp>
    </p:spTree>
    <p:extLst>
      <p:ext uri="{BB962C8B-B14F-4D97-AF65-F5344CB8AC3E}">
        <p14:creationId xmlns:p14="http://schemas.microsoft.com/office/powerpoint/2010/main" val="24963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naloxone (Narcan) works</a:t>
            </a:r>
          </a:p>
        </p:txBody>
      </p:sp>
      <p:sp>
        <p:nvSpPr>
          <p:cNvPr id="7" name="TextBox 6"/>
          <p:cNvSpPr txBox="1"/>
          <p:nvPr/>
        </p:nvSpPr>
        <p:spPr>
          <a:xfrm>
            <a:off x="8116685" y="2698620"/>
            <a:ext cx="3388971" cy="1328023"/>
          </a:xfrm>
          <a:prstGeom prst="round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a:latin typeface="Book Antiqua" panose="02040602050305030304" pitchFamily="18" charset="0"/>
              </a:rPr>
              <a:t>NALOXONE (NARCAN) ONLY WORKS IF THERE ARE OPIOIDS IN THE SYSTEM</a:t>
            </a:r>
          </a:p>
        </p:txBody>
      </p:sp>
      <p:pic>
        <p:nvPicPr>
          <p:cNvPr id="10" name="Picture 9">
            <a:extLst>
              <a:ext uri="{FF2B5EF4-FFF2-40B4-BE49-F238E27FC236}">
                <a16:creationId xmlns:a16="http://schemas.microsoft.com/office/drawing/2014/main" id="{A033C597-7D38-46F0-99B8-DC0D2CA6AF90}"/>
              </a:ext>
            </a:extLst>
          </p:cNvPr>
          <p:cNvPicPr>
            <a:picLocks noChangeAspect="1"/>
          </p:cNvPicPr>
          <p:nvPr/>
        </p:nvPicPr>
        <p:blipFill rotWithShape="1">
          <a:blip r:embed="rId3">
            <a:extLst>
              <a:ext uri="{28A0092B-C50C-407E-A947-70E740481C1C}">
                <a14:useLocalDpi xmlns:a14="http://schemas.microsoft.com/office/drawing/2010/main" val="0"/>
              </a:ext>
            </a:extLst>
          </a:blip>
          <a:srcRect l="6412" r="14304"/>
          <a:stretch/>
        </p:blipFill>
        <p:spPr>
          <a:xfrm>
            <a:off x="1451576" y="1347084"/>
            <a:ext cx="6264823" cy="4665790"/>
          </a:xfrm>
          <a:prstGeom prst="rect">
            <a:avLst/>
          </a:prstGeom>
        </p:spPr>
      </p:pic>
    </p:spTree>
    <p:extLst>
      <p:ext uri="{BB962C8B-B14F-4D97-AF65-F5344CB8AC3E}">
        <p14:creationId xmlns:p14="http://schemas.microsoft.com/office/powerpoint/2010/main" val="185739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storage and expiration</a:t>
            </a:r>
          </a:p>
        </p:txBody>
      </p:sp>
      <p:sp>
        <p:nvSpPr>
          <p:cNvPr id="5" name="Content Placeholder 4"/>
          <p:cNvSpPr>
            <a:spLocks noGrp="1"/>
          </p:cNvSpPr>
          <p:nvPr>
            <p:ph idx="1"/>
          </p:nvPr>
        </p:nvSpPr>
        <p:spPr/>
        <p:txBody>
          <a:bodyPr>
            <a:normAutofit/>
          </a:bodyPr>
          <a:lstStyle/>
          <a:p>
            <a:r>
              <a:rPr lang="en-US" sz="2800" dirty="0"/>
              <a:t>Store Naloxone (Narcan) at room temperature </a:t>
            </a:r>
          </a:p>
          <a:p>
            <a:pPr lvl="1"/>
            <a:r>
              <a:rPr lang="en-US" sz="2400" dirty="0"/>
              <a:t>Avoid sunlight</a:t>
            </a:r>
          </a:p>
          <a:p>
            <a:pPr lvl="1"/>
            <a:r>
              <a:rPr lang="en-US" sz="2400" dirty="0"/>
              <a:t>Do not refrigerate</a:t>
            </a:r>
          </a:p>
          <a:p>
            <a:pPr lvl="1"/>
            <a:r>
              <a:rPr lang="en-US" sz="2400" dirty="0"/>
              <a:t>Do not leave in the glovebox</a:t>
            </a:r>
          </a:p>
          <a:p>
            <a:pPr marL="457200" lvl="1" indent="0">
              <a:buNone/>
            </a:pPr>
            <a:endParaRPr lang="en-US" sz="2400" dirty="0"/>
          </a:p>
          <a:p>
            <a:r>
              <a:rPr lang="en-US" sz="2800" dirty="0"/>
              <a:t>Naloxone (Narcan) has a shelf life of 36 months </a:t>
            </a:r>
          </a:p>
          <a:p>
            <a:pPr lvl="1"/>
            <a:r>
              <a:rPr lang="en-US" sz="2400" dirty="0"/>
              <a:t>Check the expiration date</a:t>
            </a:r>
          </a:p>
          <a:p>
            <a:pPr lvl="2"/>
            <a:r>
              <a:rPr lang="en-US" sz="2000" dirty="0"/>
              <a:t>Expired kits should be replaced with a new kit</a:t>
            </a:r>
          </a:p>
        </p:txBody>
      </p:sp>
    </p:spTree>
    <p:extLst>
      <p:ext uri="{BB962C8B-B14F-4D97-AF65-F5344CB8AC3E}">
        <p14:creationId xmlns:p14="http://schemas.microsoft.com/office/powerpoint/2010/main" val="42593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storage and expiration</a:t>
            </a:r>
          </a:p>
        </p:txBody>
      </p:sp>
      <p:sp>
        <p:nvSpPr>
          <p:cNvPr id="5" name="Content Placeholder 4"/>
          <p:cNvSpPr>
            <a:spLocks noGrp="1"/>
          </p:cNvSpPr>
          <p:nvPr>
            <p:ph idx="1"/>
          </p:nvPr>
        </p:nvSpPr>
        <p:spPr>
          <a:xfrm>
            <a:off x="1451579" y="1540042"/>
            <a:ext cx="9603275" cy="2874585"/>
          </a:xfrm>
        </p:spPr>
        <p:txBody>
          <a:bodyPr>
            <a:normAutofit/>
          </a:bodyPr>
          <a:lstStyle/>
          <a:p>
            <a:r>
              <a:rPr lang="en-US" sz="2800" dirty="0"/>
              <a:t>Store naloxone (Narcan)</a:t>
            </a:r>
            <a:r>
              <a:rPr lang="en-US" sz="2000" dirty="0"/>
              <a:t> </a:t>
            </a:r>
            <a:r>
              <a:rPr lang="en-US" sz="2800" dirty="0"/>
              <a:t>in a place that is easily accessible:</a:t>
            </a:r>
          </a:p>
          <a:p>
            <a:pPr lvl="1"/>
            <a:r>
              <a:rPr lang="en-US" sz="2400" dirty="0"/>
              <a:t>First Aid Kit or with an AED</a:t>
            </a:r>
          </a:p>
          <a:p>
            <a:pPr lvl="1"/>
            <a:r>
              <a:rPr lang="en-US" sz="2400" dirty="0"/>
              <a:t>Medicine cabinet, TV stand, etc. </a:t>
            </a:r>
          </a:p>
          <a:p>
            <a:pPr lvl="1"/>
            <a:r>
              <a:rPr lang="en-US" sz="2400" dirty="0"/>
              <a:t>Handbag or backpack (kept at normal room temperature)</a:t>
            </a:r>
          </a:p>
          <a:p>
            <a:pPr lvl="1"/>
            <a:endParaRPr lang="en-US" sz="2400" dirty="0"/>
          </a:p>
        </p:txBody>
      </p:sp>
      <p:pic>
        <p:nvPicPr>
          <p:cNvPr id="1026" name="Picture 2" descr="Image result for first aid k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91" y="4271117"/>
            <a:ext cx="2342980" cy="16874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562" y="4271117"/>
            <a:ext cx="2936875" cy="16874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ackp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1996" y="4271118"/>
            <a:ext cx="2113414" cy="175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64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cap="none"/>
              <a:t>Opioid Overdose Responder </a:t>
            </a:r>
            <a:br>
              <a:rPr lang="en-US" cap="none"/>
            </a:br>
            <a:r>
              <a:rPr lang="en-US" b="1" cap="none"/>
              <a:t>Action Steps</a:t>
            </a:r>
          </a:p>
        </p:txBody>
      </p:sp>
    </p:spTree>
    <p:extLst>
      <p:ext uri="{BB962C8B-B14F-4D97-AF65-F5344CB8AC3E}">
        <p14:creationId xmlns:p14="http://schemas.microsoft.com/office/powerpoint/2010/main" val="1484471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B118-2C57-4B68-AF57-70B994A6E4A5}"/>
              </a:ext>
            </a:extLst>
          </p:cNvPr>
          <p:cNvSpPr>
            <a:spLocks noGrp="1"/>
          </p:cNvSpPr>
          <p:nvPr>
            <p:ph type="title"/>
          </p:nvPr>
        </p:nvSpPr>
        <p:spPr/>
        <p:txBody>
          <a:bodyPr/>
          <a:lstStyle/>
          <a:p>
            <a:r>
              <a:rPr lang="en-US"/>
              <a:t>Learning objectives</a:t>
            </a:r>
          </a:p>
        </p:txBody>
      </p:sp>
      <p:sp>
        <p:nvSpPr>
          <p:cNvPr id="3" name="Content Placeholder 2">
            <a:extLst>
              <a:ext uri="{FF2B5EF4-FFF2-40B4-BE49-F238E27FC236}">
                <a16:creationId xmlns:a16="http://schemas.microsoft.com/office/drawing/2014/main" id="{876F4E54-A81E-4CDD-B6B4-43A3DACDD908}"/>
              </a:ext>
            </a:extLst>
          </p:cNvPr>
          <p:cNvSpPr>
            <a:spLocks noGrp="1"/>
          </p:cNvSpPr>
          <p:nvPr>
            <p:ph idx="1"/>
          </p:nvPr>
        </p:nvSpPr>
        <p:spPr>
          <a:xfrm>
            <a:off x="1451577" y="1463040"/>
            <a:ext cx="9785918" cy="4649001"/>
          </a:xfrm>
        </p:spPr>
        <p:txBody>
          <a:bodyPr/>
          <a:lstStyle/>
          <a:p>
            <a:r>
              <a:rPr lang="en-US" sz="2800" dirty="0"/>
              <a:t>By the end of the presentation, you will:</a:t>
            </a:r>
          </a:p>
          <a:p>
            <a:pPr lvl="1"/>
            <a:r>
              <a:rPr lang="en-US" sz="2400" dirty="0"/>
              <a:t>Understand the Community-Based Naloxone Access Program (CBNAP) Standing Order</a:t>
            </a:r>
          </a:p>
          <a:p>
            <a:pPr lvl="1"/>
            <a:r>
              <a:rPr lang="en-US" sz="2400" dirty="0"/>
              <a:t>Be able to recognize and effectively respond to an opioid overdose </a:t>
            </a:r>
          </a:p>
          <a:p>
            <a:pPr lvl="1"/>
            <a:r>
              <a:rPr lang="en-US" sz="2400" dirty="0"/>
              <a:t>Know what naloxone is, how to store it, and how to administer it</a:t>
            </a:r>
          </a:p>
        </p:txBody>
      </p:sp>
      <p:pic>
        <p:nvPicPr>
          <p:cNvPr id="4" name="Content Placeholder 3">
            <a:extLst>
              <a:ext uri="{FF2B5EF4-FFF2-40B4-BE49-F238E27FC236}">
                <a16:creationId xmlns:a16="http://schemas.microsoft.com/office/drawing/2014/main" id="{502110AC-3C44-42EE-9664-8351DDE3C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1658" y="4017628"/>
            <a:ext cx="3573193" cy="2094413"/>
          </a:xfrm>
          <a:prstGeom prst="rect">
            <a:avLst/>
          </a:prstGeom>
        </p:spPr>
      </p:pic>
      <p:sp>
        <p:nvSpPr>
          <p:cNvPr id="5" name="TextBox 4">
            <a:extLst>
              <a:ext uri="{FF2B5EF4-FFF2-40B4-BE49-F238E27FC236}">
                <a16:creationId xmlns:a16="http://schemas.microsoft.com/office/drawing/2014/main" id="{637E7EBA-DFF6-47B1-9517-E5CAB636D435}"/>
              </a:ext>
            </a:extLst>
          </p:cNvPr>
          <p:cNvSpPr txBox="1"/>
          <p:nvPr/>
        </p:nvSpPr>
        <p:spPr>
          <a:xfrm>
            <a:off x="7637579" y="6342665"/>
            <a:ext cx="3261349" cy="261610"/>
          </a:xfrm>
          <a:prstGeom prst="rect">
            <a:avLst/>
          </a:prstGeom>
          <a:noFill/>
        </p:spPr>
        <p:txBody>
          <a:bodyPr wrap="square" rtlCol="0">
            <a:spAutoFit/>
          </a:bodyPr>
          <a:lstStyle/>
          <a:p>
            <a:pPr algn="ctr"/>
            <a:r>
              <a:rPr lang="en-US" sz="1050" i="1">
                <a:solidFill>
                  <a:schemeClr val="bg2"/>
                </a:solidFill>
              </a:rPr>
              <a:t>Nigel </a:t>
            </a:r>
            <a:r>
              <a:rPr lang="en-US" sz="1050" i="1" err="1">
                <a:solidFill>
                  <a:schemeClr val="bg2"/>
                </a:solidFill>
              </a:rPr>
              <a:t>Brunsdon</a:t>
            </a:r>
            <a:r>
              <a:rPr lang="en-US" sz="1050" i="1">
                <a:solidFill>
                  <a:schemeClr val="bg2"/>
                </a:solidFill>
              </a:rPr>
              <a:t>, www.injectingadvice.com</a:t>
            </a:r>
          </a:p>
        </p:txBody>
      </p:sp>
    </p:spTree>
    <p:extLst>
      <p:ext uri="{BB962C8B-B14F-4D97-AF65-F5344CB8AC3E}">
        <p14:creationId xmlns:p14="http://schemas.microsoft.com/office/powerpoint/2010/main" val="3463023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Responder action steps</a:t>
            </a:r>
          </a:p>
        </p:txBody>
      </p:sp>
      <p:sp>
        <p:nvSpPr>
          <p:cNvPr id="3" name="Content Placeholder 2"/>
          <p:cNvSpPr>
            <a:spLocks noGrp="1"/>
          </p:cNvSpPr>
          <p:nvPr>
            <p:ph idx="1"/>
          </p:nvPr>
        </p:nvSpPr>
        <p:spPr>
          <a:xfrm>
            <a:off x="1451577" y="1431758"/>
            <a:ext cx="10015493" cy="4680283"/>
          </a:xfrm>
        </p:spPr>
        <p:txBody>
          <a:bodyPr>
            <a:normAutofit/>
          </a:bodyPr>
          <a:lstStyle/>
          <a:p>
            <a:r>
              <a:rPr lang="en-US" sz="2800" b="1"/>
              <a:t>Step 1: </a:t>
            </a:r>
            <a:r>
              <a:rPr lang="en-US" sz="2800"/>
              <a:t>Identify an Overdose</a:t>
            </a:r>
          </a:p>
          <a:p>
            <a:pPr lvl="1"/>
            <a:r>
              <a:rPr lang="en-US" sz="2400"/>
              <a:t>Recognize the signs and symptoms of an overdose</a:t>
            </a:r>
          </a:p>
          <a:p>
            <a:pPr marL="457200" lvl="1" indent="0">
              <a:buNone/>
            </a:pPr>
            <a:endParaRPr lang="en-US" sz="1800"/>
          </a:p>
          <a:p>
            <a:r>
              <a:rPr lang="en-US" sz="2800" b="1"/>
              <a:t>Step 2: </a:t>
            </a:r>
            <a:r>
              <a:rPr lang="en-US" sz="2800"/>
              <a:t>Call 9-1-1</a:t>
            </a:r>
          </a:p>
          <a:p>
            <a:pPr lvl="1"/>
            <a:r>
              <a:rPr lang="en-US" sz="2400"/>
              <a:t>Call for help and dial 9-1-1</a:t>
            </a:r>
          </a:p>
          <a:p>
            <a:pPr marL="457200" lvl="1" indent="0">
              <a:buNone/>
            </a:pPr>
            <a:endParaRPr lang="en-US" sz="1800"/>
          </a:p>
          <a:p>
            <a:r>
              <a:rPr lang="en-US" sz="2800" b="1"/>
              <a:t>Step 3: </a:t>
            </a:r>
            <a:r>
              <a:rPr lang="en-US" sz="2800"/>
              <a:t>Rescue Breathing</a:t>
            </a:r>
          </a:p>
          <a:p>
            <a:pPr lvl="1"/>
            <a:r>
              <a:rPr lang="en-US" sz="2400"/>
              <a:t>If not breathing, or struggling, perform rescue breathing to provide oxygen</a:t>
            </a:r>
            <a:endParaRPr lang="en-US" sz="2800"/>
          </a:p>
        </p:txBody>
      </p:sp>
    </p:spTree>
    <p:extLst>
      <p:ext uri="{BB962C8B-B14F-4D97-AF65-F5344CB8AC3E}">
        <p14:creationId xmlns:p14="http://schemas.microsoft.com/office/powerpoint/2010/main" val="161576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Responder action steps</a:t>
            </a:r>
          </a:p>
        </p:txBody>
      </p:sp>
      <p:sp>
        <p:nvSpPr>
          <p:cNvPr id="3" name="Content Placeholder 2"/>
          <p:cNvSpPr>
            <a:spLocks noGrp="1"/>
          </p:cNvSpPr>
          <p:nvPr>
            <p:ph idx="1"/>
          </p:nvPr>
        </p:nvSpPr>
        <p:spPr>
          <a:xfrm>
            <a:off x="1451577" y="1431758"/>
            <a:ext cx="9904282" cy="4680283"/>
          </a:xfrm>
        </p:spPr>
        <p:txBody>
          <a:bodyPr>
            <a:normAutofit/>
          </a:bodyPr>
          <a:lstStyle/>
          <a:p>
            <a:r>
              <a:rPr lang="en-US" sz="2800" b="1" dirty="0"/>
              <a:t>Step 4: </a:t>
            </a:r>
            <a:r>
              <a:rPr lang="en-US" sz="2800" dirty="0"/>
              <a:t>Give naloxone (Narcan) </a:t>
            </a:r>
          </a:p>
          <a:p>
            <a:pPr lvl="1"/>
            <a:r>
              <a:rPr lang="en-US" sz="2400" dirty="0"/>
              <a:t>Administer naloxone </a:t>
            </a:r>
            <a:r>
              <a:rPr lang="en-US" sz="2400" b="1" i="1" u="sng" dirty="0"/>
              <a:t>to restore normal breathing</a:t>
            </a:r>
          </a:p>
          <a:p>
            <a:pPr lvl="1"/>
            <a:r>
              <a:rPr lang="en-US" sz="2400" dirty="0"/>
              <a:t>If not breathing, or shallow breathing, continue rescue breathing</a:t>
            </a:r>
          </a:p>
          <a:p>
            <a:pPr marL="457200" lvl="1" indent="0">
              <a:buNone/>
            </a:pPr>
            <a:endParaRPr lang="en-US" sz="1800" dirty="0"/>
          </a:p>
          <a:p>
            <a:r>
              <a:rPr lang="en-US" sz="2800" b="1" dirty="0"/>
              <a:t>Step 5: </a:t>
            </a:r>
            <a:r>
              <a:rPr lang="en-US" sz="2800" dirty="0"/>
              <a:t>Stay until help arrives</a:t>
            </a:r>
          </a:p>
          <a:p>
            <a:pPr lvl="1"/>
            <a:r>
              <a:rPr lang="en-US" sz="2400" dirty="0"/>
              <a:t>If there is no change in 3-5 minutes, administer another dose of naloxone</a:t>
            </a:r>
          </a:p>
          <a:p>
            <a:pPr lvl="1"/>
            <a:r>
              <a:rPr lang="en-US" sz="2400" dirty="0"/>
              <a:t>Stay with the person until help (medical professional) arrives</a:t>
            </a:r>
          </a:p>
        </p:txBody>
      </p:sp>
    </p:spTree>
    <p:extLst>
      <p:ext uri="{BB962C8B-B14F-4D97-AF65-F5344CB8AC3E}">
        <p14:creationId xmlns:p14="http://schemas.microsoft.com/office/powerpoint/2010/main" val="151550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Step 1: </a:t>
            </a:r>
            <a:r>
              <a:rPr lang="en-US"/>
              <a:t>Recognize signs and symptoms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8087031"/>
              </p:ext>
            </p:extLst>
          </p:nvPr>
        </p:nvGraphicFramePr>
        <p:xfrm>
          <a:off x="905183" y="1437188"/>
          <a:ext cx="10381634" cy="3983623"/>
        </p:xfrm>
        <a:graphic>
          <a:graphicData uri="http://schemas.openxmlformats.org/drawingml/2006/table">
            <a:tbl>
              <a:tblPr firstRow="1" bandRow="1">
                <a:tableStyleId>{5C22544A-7EE6-4342-B048-85BDC9FD1C3A}</a:tableStyleId>
              </a:tblPr>
              <a:tblGrid>
                <a:gridCol w="4284655">
                  <a:extLst>
                    <a:ext uri="{9D8B030D-6E8A-4147-A177-3AD203B41FA5}">
                      <a16:colId xmlns:a16="http://schemas.microsoft.com/office/drawing/2014/main" val="136142498"/>
                    </a:ext>
                  </a:extLst>
                </a:gridCol>
                <a:gridCol w="6096979">
                  <a:extLst>
                    <a:ext uri="{9D8B030D-6E8A-4147-A177-3AD203B41FA5}">
                      <a16:colId xmlns:a16="http://schemas.microsoft.com/office/drawing/2014/main" val="1243124325"/>
                    </a:ext>
                  </a:extLst>
                </a:gridCol>
              </a:tblGrid>
              <a:tr h="569089">
                <a:tc>
                  <a:txBody>
                    <a:bodyPr/>
                    <a:lstStyle/>
                    <a:p>
                      <a:pPr algn="ctr"/>
                      <a:r>
                        <a:rPr lang="en-US" sz="2400"/>
                        <a:t>Very</a:t>
                      </a:r>
                      <a:r>
                        <a:rPr lang="en-US" sz="2400" baseline="0"/>
                        <a:t> Intoxicated/High</a:t>
                      </a:r>
                      <a:endParaRPr lang="en-US" sz="2400"/>
                    </a:p>
                  </a:txBody>
                  <a:tcPr anchor="ctr"/>
                </a:tc>
                <a:tc>
                  <a:txBody>
                    <a:bodyPr/>
                    <a:lstStyle/>
                    <a:p>
                      <a:pPr algn="ctr"/>
                      <a:r>
                        <a:rPr lang="en-US" sz="2400"/>
                        <a:t>Overdosed</a:t>
                      </a:r>
                    </a:p>
                  </a:txBody>
                  <a:tcPr anchor="ctr"/>
                </a:tc>
                <a:extLst>
                  <a:ext uri="{0D108BD9-81ED-4DB2-BD59-A6C34878D82A}">
                    <a16:rowId xmlns:a16="http://schemas.microsoft.com/office/drawing/2014/main" val="2766095448"/>
                  </a:ext>
                </a:extLst>
              </a:tr>
              <a:tr h="569089">
                <a:tc>
                  <a:txBody>
                    <a:bodyPr/>
                    <a:lstStyle/>
                    <a:p>
                      <a:r>
                        <a:rPr lang="en-US" sz="2000"/>
                        <a:t>Muscles are relaxed</a:t>
                      </a:r>
                    </a:p>
                  </a:txBody>
                  <a:tcPr anchor="ctr"/>
                </a:tc>
                <a:tc>
                  <a:txBody>
                    <a:bodyPr/>
                    <a:lstStyle/>
                    <a:p>
                      <a:r>
                        <a:rPr lang="en-US" sz="2000"/>
                        <a:t>Pale,</a:t>
                      </a:r>
                      <a:r>
                        <a:rPr lang="en-US" sz="2000" baseline="0"/>
                        <a:t> clammy/Bluish, grey skin</a:t>
                      </a:r>
                      <a:endParaRPr lang="en-US" sz="2000"/>
                    </a:p>
                  </a:txBody>
                  <a:tcPr anchor="ctr"/>
                </a:tc>
                <a:extLst>
                  <a:ext uri="{0D108BD9-81ED-4DB2-BD59-A6C34878D82A}">
                    <a16:rowId xmlns:a16="http://schemas.microsoft.com/office/drawing/2014/main" val="601025437"/>
                  </a:ext>
                </a:extLst>
              </a:tr>
              <a:tr h="569089">
                <a:tc>
                  <a:txBody>
                    <a:bodyPr/>
                    <a:lstStyle/>
                    <a:p>
                      <a:r>
                        <a:rPr lang="en-US" sz="2000"/>
                        <a:t>Speech is slowed</a:t>
                      </a:r>
                      <a:r>
                        <a:rPr lang="en-US" sz="2000" baseline="0"/>
                        <a:t> or slurred</a:t>
                      </a:r>
                      <a:endParaRPr lang="en-US" sz="2000"/>
                    </a:p>
                  </a:txBody>
                  <a:tcPr anchor="ctr"/>
                </a:tc>
                <a:tc>
                  <a:txBody>
                    <a:bodyPr/>
                    <a:lstStyle/>
                    <a:p>
                      <a:r>
                        <a:rPr lang="en-US" sz="2400" b="1"/>
                        <a:t>Breathing is infrequent or has stopped</a:t>
                      </a:r>
                    </a:p>
                  </a:txBody>
                  <a:tcPr anchor="ctr"/>
                </a:tc>
                <a:extLst>
                  <a:ext uri="{0D108BD9-81ED-4DB2-BD59-A6C34878D82A}">
                    <a16:rowId xmlns:a16="http://schemas.microsoft.com/office/drawing/2014/main" val="1051103030"/>
                  </a:ext>
                </a:extLst>
              </a:tr>
              <a:tr h="569089">
                <a:tc>
                  <a:txBody>
                    <a:bodyPr/>
                    <a:lstStyle/>
                    <a:p>
                      <a:r>
                        <a:rPr lang="en-US" sz="2000"/>
                        <a:t>Looks sleepy</a:t>
                      </a:r>
                    </a:p>
                  </a:txBody>
                  <a:tcPr anchor="ctr"/>
                </a:tc>
                <a:tc>
                  <a:txBody>
                    <a:bodyPr/>
                    <a:lstStyle/>
                    <a:p>
                      <a:r>
                        <a:rPr lang="en-US" sz="2000"/>
                        <a:t>Deep snoring or gurgling (“death rattle”)</a:t>
                      </a:r>
                    </a:p>
                  </a:txBody>
                  <a:tcPr anchor="ctr"/>
                </a:tc>
                <a:extLst>
                  <a:ext uri="{0D108BD9-81ED-4DB2-BD59-A6C34878D82A}">
                    <a16:rowId xmlns:a16="http://schemas.microsoft.com/office/drawing/2014/main" val="3148366825"/>
                  </a:ext>
                </a:extLst>
              </a:tr>
              <a:tr h="569089">
                <a:tc>
                  <a:txBody>
                    <a:bodyPr/>
                    <a:lstStyle/>
                    <a:p>
                      <a:r>
                        <a:rPr lang="en-US" sz="2000"/>
                        <a:t>Responsive to</a:t>
                      </a:r>
                      <a:r>
                        <a:rPr lang="en-US" sz="2000" baseline="0"/>
                        <a:t> shouting or sternal rub</a:t>
                      </a:r>
                      <a:endParaRPr lang="en-US" sz="2000"/>
                    </a:p>
                  </a:txBody>
                  <a:tcPr anchor="ctr"/>
                </a:tc>
                <a:tc>
                  <a:txBody>
                    <a:bodyPr/>
                    <a:lstStyle/>
                    <a:p>
                      <a:r>
                        <a:rPr lang="en-US" sz="2400" b="1"/>
                        <a:t>Unresponsive</a:t>
                      </a:r>
                      <a:r>
                        <a:rPr lang="en-US" sz="2400" b="1" baseline="0"/>
                        <a:t> to any stimuli (sternal rub)</a:t>
                      </a:r>
                      <a:endParaRPr lang="en-US" sz="2400" b="1"/>
                    </a:p>
                  </a:txBody>
                  <a:tcPr anchor="ctr"/>
                </a:tc>
                <a:extLst>
                  <a:ext uri="{0D108BD9-81ED-4DB2-BD59-A6C34878D82A}">
                    <a16:rowId xmlns:a16="http://schemas.microsoft.com/office/drawing/2014/main" val="4185121293"/>
                  </a:ext>
                </a:extLst>
              </a:tr>
              <a:tr h="569089">
                <a:tc>
                  <a:txBody>
                    <a:bodyPr/>
                    <a:lstStyle/>
                    <a:p>
                      <a:r>
                        <a:rPr lang="en-US" sz="2000"/>
                        <a:t>Normal</a:t>
                      </a:r>
                      <a:r>
                        <a:rPr lang="en-US" sz="2000" baseline="0"/>
                        <a:t> heart rate and/or pulse</a:t>
                      </a:r>
                      <a:endParaRPr lang="en-US" sz="2000"/>
                    </a:p>
                  </a:txBody>
                  <a:tcPr anchor="ctr"/>
                </a:tc>
                <a:tc>
                  <a:txBody>
                    <a:bodyPr/>
                    <a:lstStyle/>
                    <a:p>
                      <a:r>
                        <a:rPr lang="en-US" sz="2000"/>
                        <a:t>Slowed or no heart rate</a:t>
                      </a:r>
                      <a:r>
                        <a:rPr lang="en-US" sz="2000" baseline="0"/>
                        <a:t> and/or pulse</a:t>
                      </a:r>
                      <a:endParaRPr lang="en-US" sz="2000"/>
                    </a:p>
                  </a:txBody>
                  <a:tcPr anchor="ctr"/>
                </a:tc>
                <a:extLst>
                  <a:ext uri="{0D108BD9-81ED-4DB2-BD59-A6C34878D82A}">
                    <a16:rowId xmlns:a16="http://schemas.microsoft.com/office/drawing/2014/main" val="2039201495"/>
                  </a:ext>
                </a:extLst>
              </a:tr>
              <a:tr h="569089">
                <a:tc>
                  <a:txBody>
                    <a:bodyPr/>
                    <a:lstStyle/>
                    <a:p>
                      <a:r>
                        <a:rPr lang="en-US" sz="2000"/>
                        <a:t>Normal skin tone</a:t>
                      </a:r>
                    </a:p>
                  </a:txBody>
                  <a:tcPr anchor="ctr"/>
                </a:tc>
                <a:tc>
                  <a:txBody>
                    <a:bodyPr/>
                    <a:lstStyle/>
                    <a:p>
                      <a:r>
                        <a:rPr lang="en-US" sz="2000"/>
                        <a:t>Blue/Grey lips</a:t>
                      </a:r>
                      <a:r>
                        <a:rPr lang="en-US" sz="2000" baseline="0"/>
                        <a:t> and/or fingertips</a:t>
                      </a:r>
                      <a:endParaRPr lang="en-US" sz="2000"/>
                    </a:p>
                  </a:txBody>
                  <a:tcPr anchor="ctr"/>
                </a:tc>
                <a:extLst>
                  <a:ext uri="{0D108BD9-81ED-4DB2-BD59-A6C34878D82A}">
                    <a16:rowId xmlns:a16="http://schemas.microsoft.com/office/drawing/2014/main" val="2203592895"/>
                  </a:ext>
                </a:extLst>
              </a:tr>
            </a:tbl>
          </a:graphicData>
        </a:graphic>
      </p:graphicFrame>
    </p:spTree>
    <p:extLst>
      <p:ext uri="{BB962C8B-B14F-4D97-AF65-F5344CB8AC3E}">
        <p14:creationId xmlns:p14="http://schemas.microsoft.com/office/powerpoint/2010/main" val="360347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Step 2: </a:t>
            </a:r>
            <a:r>
              <a:rPr lang="en-US"/>
              <a:t>Call 9-1-1</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9912" y="1467115"/>
            <a:ext cx="7592176" cy="4300463"/>
          </a:xfrm>
        </p:spPr>
      </p:pic>
      <p:sp>
        <p:nvSpPr>
          <p:cNvPr id="5" name="Rectangle 4"/>
          <p:cNvSpPr/>
          <p:nvPr/>
        </p:nvSpPr>
        <p:spPr>
          <a:xfrm>
            <a:off x="8591054" y="5932142"/>
            <a:ext cx="3600946" cy="215444"/>
          </a:xfrm>
          <a:prstGeom prst="rect">
            <a:avLst/>
          </a:prstGeom>
        </p:spPr>
        <p:txBody>
          <a:bodyPr wrap="square">
            <a:spAutoFit/>
          </a:bodyPr>
          <a:lstStyle/>
          <a:p>
            <a:pPr algn="r"/>
            <a:r>
              <a:rPr lang="en-US" sz="800"/>
              <a:t>https://www.dcourier.com/news/2017/aug/12/column-when-should-you-call-911/</a:t>
            </a:r>
          </a:p>
        </p:txBody>
      </p:sp>
    </p:spTree>
    <p:extLst>
      <p:ext uri="{BB962C8B-B14F-4D97-AF65-F5344CB8AC3E}">
        <p14:creationId xmlns:p14="http://schemas.microsoft.com/office/powerpoint/2010/main" val="3680038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Step 2: </a:t>
            </a:r>
            <a:r>
              <a:rPr lang="en-US"/>
              <a:t>Call 9-1-1</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78247" y="2340464"/>
            <a:ext cx="4513545" cy="3449400"/>
          </a:xfrm>
        </p:spPr>
      </p:pic>
      <p:sp>
        <p:nvSpPr>
          <p:cNvPr id="5" name="Rectangle 4"/>
          <p:cNvSpPr/>
          <p:nvPr/>
        </p:nvSpPr>
        <p:spPr>
          <a:xfrm>
            <a:off x="8307304" y="5927269"/>
            <a:ext cx="3998259" cy="215444"/>
          </a:xfrm>
          <a:prstGeom prst="rect">
            <a:avLst/>
          </a:prstGeom>
        </p:spPr>
        <p:txBody>
          <a:bodyPr wrap="square">
            <a:spAutoFit/>
          </a:bodyPr>
          <a:lstStyle/>
          <a:p>
            <a:r>
              <a:rPr lang="en-US" sz="800"/>
              <a:t>https://www.auroragov.org/residents/public_safety/911_communications/when_to_call_911</a:t>
            </a:r>
          </a:p>
        </p:txBody>
      </p:sp>
      <p:sp>
        <p:nvSpPr>
          <p:cNvPr id="9" name="Content Placeholder 2"/>
          <p:cNvSpPr txBox="1">
            <a:spLocks/>
          </p:cNvSpPr>
          <p:nvPr/>
        </p:nvSpPr>
        <p:spPr>
          <a:xfrm>
            <a:off x="680169" y="1987616"/>
            <a:ext cx="7105516" cy="4155097"/>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dirty="0"/>
              <a:t>Describe exactly where you are with details so they can easily find you (i.e. 3rd floor, or in the bathroom).</a:t>
            </a:r>
          </a:p>
          <a:p>
            <a:r>
              <a:rPr lang="en-US" sz="2400" dirty="0"/>
              <a:t>Describe what you see:  “Not breathing, turning blue, unconscious, non-responsive, etc.”</a:t>
            </a:r>
          </a:p>
          <a:p>
            <a:r>
              <a:rPr lang="en-US" sz="2400" dirty="0"/>
              <a:t>When EMS arrives, tell them what you know about what the person may have been using and what you have done—as much information as possible. </a:t>
            </a:r>
          </a:p>
        </p:txBody>
      </p:sp>
      <p:sp>
        <p:nvSpPr>
          <p:cNvPr id="3" name="TextBox 2"/>
          <p:cNvSpPr txBox="1"/>
          <p:nvPr/>
        </p:nvSpPr>
        <p:spPr>
          <a:xfrm>
            <a:off x="1620880" y="1414251"/>
            <a:ext cx="8950240" cy="461665"/>
          </a:xfrm>
          <a:prstGeom prst="rect">
            <a:avLst/>
          </a:prstGeom>
          <a:noFill/>
        </p:spPr>
        <p:txBody>
          <a:bodyPr wrap="square" rtlCol="0">
            <a:spAutoFit/>
          </a:bodyPr>
          <a:lstStyle/>
          <a:p>
            <a:pPr algn="ctr"/>
            <a:r>
              <a:rPr lang="en-US" sz="2400" b="1" u="sng" dirty="0">
                <a:effectLst>
                  <a:outerShdw blurRad="38100" dist="38100" dir="2700000" algn="tl">
                    <a:srgbClr val="000000">
                      <a:alpha val="43137"/>
                    </a:srgbClr>
                  </a:outerShdw>
                </a:effectLst>
              </a:rPr>
              <a:t>TELL the dispatcher that you suspect an opioid overdose</a:t>
            </a:r>
            <a:r>
              <a:rPr lang="en-US" sz="2400" u="sng"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2346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EAE20-7EED-47F9-BAA2-66738A9E00F1}"/>
              </a:ext>
            </a:extLst>
          </p:cNvPr>
          <p:cNvSpPr>
            <a:spLocks noGrp="1"/>
          </p:cNvSpPr>
          <p:nvPr>
            <p:ph type="title"/>
          </p:nvPr>
        </p:nvSpPr>
        <p:spPr/>
        <p:txBody>
          <a:bodyPr/>
          <a:lstStyle/>
          <a:p>
            <a:r>
              <a:rPr lang="en-US"/>
              <a:t>9-1-1 Concerns</a:t>
            </a:r>
          </a:p>
        </p:txBody>
      </p:sp>
      <p:sp>
        <p:nvSpPr>
          <p:cNvPr id="3" name="Content Placeholder 2">
            <a:extLst>
              <a:ext uri="{FF2B5EF4-FFF2-40B4-BE49-F238E27FC236}">
                <a16:creationId xmlns:a16="http://schemas.microsoft.com/office/drawing/2014/main" id="{3BD65CA3-4F14-4A6C-A210-0261A051EB7E}"/>
              </a:ext>
            </a:extLst>
          </p:cNvPr>
          <p:cNvSpPr>
            <a:spLocks noGrp="1"/>
          </p:cNvSpPr>
          <p:nvPr>
            <p:ph idx="1"/>
          </p:nvPr>
        </p:nvSpPr>
        <p:spPr>
          <a:xfrm>
            <a:off x="1451577" y="1431758"/>
            <a:ext cx="9603275" cy="5257800"/>
          </a:xfrm>
        </p:spPr>
        <p:txBody>
          <a:bodyPr>
            <a:normAutofit/>
          </a:bodyPr>
          <a:lstStyle/>
          <a:p>
            <a:r>
              <a:rPr lang="en-US" sz="2800" b="1" dirty="0"/>
              <a:t>Criminal Immunity: </a:t>
            </a:r>
            <a:r>
              <a:rPr lang="en-US" sz="2400" u="sng" dirty="0"/>
              <a:t>Title 16, Chapter 47, § 4769 </a:t>
            </a:r>
            <a:r>
              <a:rPr lang="en-US" sz="2400" dirty="0"/>
              <a:t>- Criminal immunity of non-felony offenses for persons who suffer or report an alcohol or drug overdose or other life-threatening medical emergency, if:</a:t>
            </a:r>
          </a:p>
          <a:p>
            <a:pPr lvl="2"/>
            <a:r>
              <a:rPr lang="en-US" sz="2400" dirty="0"/>
              <a:t>reports the emergency in good faith, and the person provides all relevant medical information</a:t>
            </a:r>
          </a:p>
          <a:p>
            <a:pPr marL="914400" lvl="2" indent="0">
              <a:buNone/>
            </a:pPr>
            <a:endParaRPr lang="en-US" sz="1000" dirty="0"/>
          </a:p>
          <a:p>
            <a:r>
              <a:rPr lang="en-US" sz="2800" b="1" dirty="0"/>
              <a:t>Good Samaritan: </a:t>
            </a:r>
            <a:r>
              <a:rPr lang="en-US" u="sng" dirty="0"/>
              <a:t>Title 16, Chapter 68, § 6801</a:t>
            </a:r>
            <a:r>
              <a:rPr lang="en-US" dirty="0"/>
              <a:t> - Persons rendering emergency care exempt from liability</a:t>
            </a:r>
          </a:p>
          <a:p>
            <a:pPr lvl="2"/>
            <a:r>
              <a:rPr lang="en-US" sz="2400" dirty="0"/>
              <a:t>Individuals providing emergency care in good faith, without gross negligence, etc. are immune from liability for civil damages.</a:t>
            </a:r>
          </a:p>
          <a:p>
            <a:endParaRPr lang="en-US" sz="2600" dirty="0"/>
          </a:p>
          <a:p>
            <a:pPr lvl="1"/>
            <a:endParaRPr lang="en-US" sz="2400" dirty="0"/>
          </a:p>
        </p:txBody>
      </p:sp>
    </p:spTree>
    <p:extLst>
      <p:ext uri="{BB962C8B-B14F-4D97-AF65-F5344CB8AC3E}">
        <p14:creationId xmlns:p14="http://schemas.microsoft.com/office/powerpoint/2010/main" val="257168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a:br>
            <a:r>
              <a:rPr lang="en-US" b="1"/>
              <a:t>Step 3: </a:t>
            </a:r>
            <a:r>
              <a:rPr lang="en-US"/>
              <a:t>Rescue breathing</a:t>
            </a:r>
          </a:p>
        </p:txBody>
      </p:sp>
      <p:pic>
        <p:nvPicPr>
          <p:cNvPr id="6" name="Picture 5"/>
          <p:cNvPicPr>
            <a:picLocks noChangeAspect="1"/>
          </p:cNvPicPr>
          <p:nvPr/>
        </p:nvPicPr>
        <p:blipFill>
          <a:blip r:embed="rId3"/>
          <a:stretch>
            <a:fillRect/>
          </a:stretch>
        </p:blipFill>
        <p:spPr>
          <a:xfrm>
            <a:off x="7803715" y="3602051"/>
            <a:ext cx="4300602" cy="2425135"/>
          </a:xfrm>
          <a:prstGeom prst="rect">
            <a:avLst/>
          </a:prstGeom>
        </p:spPr>
      </p:pic>
      <p:sp>
        <p:nvSpPr>
          <p:cNvPr id="7" name="Rectangle 6"/>
          <p:cNvSpPr/>
          <p:nvPr/>
        </p:nvSpPr>
        <p:spPr>
          <a:xfrm>
            <a:off x="4511842" y="5919464"/>
            <a:ext cx="2819400" cy="215444"/>
          </a:xfrm>
          <a:prstGeom prst="rect">
            <a:avLst/>
          </a:prstGeom>
        </p:spPr>
        <p:txBody>
          <a:bodyPr wrap="square">
            <a:spAutoFit/>
          </a:bodyPr>
          <a:lstStyle/>
          <a:p>
            <a:pPr algn="r"/>
            <a:r>
              <a:rPr lang="en-US" sz="800"/>
              <a:t>https://healthywa.wa.gov.au/Articles/A_E/DRSABCD-action-plan</a:t>
            </a:r>
          </a:p>
        </p:txBody>
      </p:sp>
      <p:sp>
        <p:nvSpPr>
          <p:cNvPr id="3" name="Content Placeholder 2"/>
          <p:cNvSpPr>
            <a:spLocks noGrp="1"/>
          </p:cNvSpPr>
          <p:nvPr>
            <p:ph idx="1"/>
          </p:nvPr>
        </p:nvSpPr>
        <p:spPr>
          <a:xfrm>
            <a:off x="1451577" y="1468037"/>
            <a:ext cx="9603274" cy="3007709"/>
          </a:xfrm>
        </p:spPr>
        <p:txBody>
          <a:bodyPr>
            <a:normAutofit/>
          </a:bodyPr>
          <a:lstStyle/>
          <a:p>
            <a:r>
              <a:rPr lang="en-US" sz="2800" dirty="0"/>
              <a:t>Check for breathing:</a:t>
            </a:r>
          </a:p>
          <a:p>
            <a:pPr lvl="1"/>
            <a:r>
              <a:rPr lang="en-US" sz="2400" b="1" dirty="0"/>
              <a:t>Look </a:t>
            </a:r>
            <a:r>
              <a:rPr lang="en-US" sz="2400" dirty="0"/>
              <a:t>to see if the chest is rising and falling</a:t>
            </a:r>
          </a:p>
          <a:p>
            <a:pPr lvl="1"/>
            <a:r>
              <a:rPr lang="en-US" sz="2400" b="1" dirty="0"/>
              <a:t>Listen</a:t>
            </a:r>
            <a:r>
              <a:rPr lang="en-US" sz="2400" dirty="0"/>
              <a:t> over the mouth and nose for breathing sounds</a:t>
            </a:r>
          </a:p>
          <a:p>
            <a:pPr lvl="1"/>
            <a:r>
              <a:rPr lang="en-US" sz="2400" b="1" dirty="0"/>
              <a:t>Feel</a:t>
            </a:r>
            <a:r>
              <a:rPr lang="en-US" sz="2400" dirty="0"/>
              <a:t> for the breath against your cheek for 10 seconds</a:t>
            </a:r>
          </a:p>
          <a:p>
            <a:r>
              <a:rPr lang="en-US" sz="2800" dirty="0"/>
              <a:t>If not breathing, start </a:t>
            </a:r>
            <a:r>
              <a:rPr lang="en-US" sz="2800" b="1" u="sng" dirty="0"/>
              <a:t>rescue breathing</a:t>
            </a:r>
            <a:r>
              <a:rPr lang="en-US" sz="2800" dirty="0"/>
              <a:t>.</a:t>
            </a:r>
          </a:p>
        </p:txBody>
      </p:sp>
    </p:spTree>
    <p:extLst>
      <p:ext uri="{BB962C8B-B14F-4D97-AF65-F5344CB8AC3E}">
        <p14:creationId xmlns:p14="http://schemas.microsoft.com/office/powerpoint/2010/main" val="29645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b="1"/>
              <a:t>Step 3: </a:t>
            </a:r>
            <a:r>
              <a:rPr lang="en-US"/>
              <a:t>Rescue breathing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765" y="1395430"/>
            <a:ext cx="5462571" cy="4739744"/>
          </a:xfrm>
          <a:prstGeom prst="rect">
            <a:avLst/>
          </a:prstGeom>
        </p:spPr>
      </p:pic>
      <p:sp>
        <p:nvSpPr>
          <p:cNvPr id="3" name="Rectangle 2"/>
          <p:cNvSpPr/>
          <p:nvPr/>
        </p:nvSpPr>
        <p:spPr>
          <a:xfrm>
            <a:off x="7042484" y="5796619"/>
            <a:ext cx="5149516" cy="338554"/>
          </a:xfrm>
          <a:prstGeom prst="rect">
            <a:avLst/>
          </a:prstGeom>
        </p:spPr>
        <p:txBody>
          <a:bodyPr wrap="square">
            <a:spAutoFit/>
          </a:bodyPr>
          <a:lstStyle/>
          <a:p>
            <a:pPr algn="r"/>
            <a:r>
              <a:rPr lang="en-US" sz="800"/>
              <a:t>https://harmreduction.org/issues/overdose-prevention/overview/overdose-basics/responding-to-opioid-overdose/perform-rescue-breathing/</a:t>
            </a:r>
          </a:p>
        </p:txBody>
      </p:sp>
    </p:spTree>
    <p:extLst>
      <p:ext uri="{BB962C8B-B14F-4D97-AF65-F5344CB8AC3E}">
        <p14:creationId xmlns:p14="http://schemas.microsoft.com/office/powerpoint/2010/main" val="1422461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Step 3: </a:t>
            </a:r>
            <a:r>
              <a:rPr lang="en-US"/>
              <a:t>Rescue breathing</a:t>
            </a:r>
          </a:p>
        </p:txBody>
      </p:sp>
      <p:sp>
        <p:nvSpPr>
          <p:cNvPr id="3" name="Content Placeholder 2"/>
          <p:cNvSpPr>
            <a:spLocks noGrp="1"/>
          </p:cNvSpPr>
          <p:nvPr>
            <p:ph idx="1"/>
          </p:nvPr>
        </p:nvSpPr>
        <p:spPr>
          <a:xfrm>
            <a:off x="1451577" y="1431758"/>
            <a:ext cx="10227076" cy="4680283"/>
          </a:xfrm>
        </p:spPr>
        <p:txBody>
          <a:bodyPr>
            <a:normAutofit/>
          </a:bodyPr>
          <a:lstStyle/>
          <a:p>
            <a:pPr algn="just">
              <a:lnSpc>
                <a:spcPct val="100000"/>
              </a:lnSpc>
            </a:pPr>
            <a:r>
              <a:rPr lang="en-US"/>
              <a:t>Place the person on their back.</a:t>
            </a:r>
          </a:p>
          <a:p>
            <a:pPr algn="just">
              <a:lnSpc>
                <a:spcPct val="100000"/>
              </a:lnSpc>
              <a:spcBef>
                <a:spcPts val="1400"/>
              </a:spcBef>
            </a:pPr>
            <a:r>
              <a:rPr lang="en-US"/>
              <a:t>Tilt their chin up to open the airway.</a:t>
            </a:r>
          </a:p>
          <a:p>
            <a:pPr algn="just">
              <a:lnSpc>
                <a:spcPct val="100000"/>
              </a:lnSpc>
              <a:spcBef>
                <a:spcPts val="1400"/>
              </a:spcBef>
            </a:pPr>
            <a:r>
              <a:rPr lang="en-US"/>
              <a:t>Check to see if there is anything in their mouth blocking their airway (such as gum, undissolved pills, syringe cap, etc.). If so, remove it.</a:t>
            </a:r>
          </a:p>
          <a:p>
            <a:pPr algn="just">
              <a:lnSpc>
                <a:spcPct val="100000"/>
              </a:lnSpc>
              <a:spcBef>
                <a:spcPts val="1400"/>
              </a:spcBef>
            </a:pPr>
            <a:r>
              <a:rPr lang="en-US"/>
              <a:t>Plug their nose with one hand, and give 2 even, regular-sized breaths. Blow enough air into their lungs to make their chest rise. If you don’t see their chest rise, tilt the head back more and make sure you’re plugging their nose.</a:t>
            </a:r>
          </a:p>
          <a:p>
            <a:pPr algn="just">
              <a:lnSpc>
                <a:spcPct val="100000"/>
              </a:lnSpc>
              <a:spcBef>
                <a:spcPts val="1400"/>
              </a:spcBef>
            </a:pPr>
            <a:r>
              <a:rPr lang="en-US"/>
              <a:t>Breathe again. </a:t>
            </a:r>
            <a:r>
              <a:rPr lang="en-US" b="1"/>
              <a:t>Give one breath every 5 seconds.</a:t>
            </a:r>
          </a:p>
          <a:p>
            <a:pPr>
              <a:lnSpc>
                <a:spcPct val="100000"/>
              </a:lnSpc>
            </a:pPr>
            <a:endParaRPr lang="en-US"/>
          </a:p>
        </p:txBody>
      </p:sp>
    </p:spTree>
    <p:extLst>
      <p:ext uri="{BB962C8B-B14F-4D97-AF65-F5344CB8AC3E}">
        <p14:creationId xmlns:p14="http://schemas.microsoft.com/office/powerpoint/2010/main" val="1789584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8DDFD-4A7B-40C8-B851-4CB4B2E5F7DD}"/>
              </a:ext>
            </a:extLst>
          </p:cNvPr>
          <p:cNvSpPr>
            <a:spLocks noGrp="1"/>
          </p:cNvSpPr>
          <p:nvPr>
            <p:ph type="title"/>
          </p:nvPr>
        </p:nvSpPr>
        <p:spPr>
          <a:xfrm>
            <a:off x="1440422" y="476126"/>
            <a:ext cx="9603275" cy="829420"/>
          </a:xfrm>
        </p:spPr>
        <p:txBody>
          <a:bodyPr/>
          <a:lstStyle/>
          <a:p>
            <a:r>
              <a:rPr lang="en-US" b="1" dirty="0"/>
              <a:t>Step 4: </a:t>
            </a:r>
            <a:r>
              <a:rPr lang="en-US" dirty="0"/>
              <a:t>Give NALOXONE (NARCAN) </a:t>
            </a:r>
          </a:p>
        </p:txBody>
      </p:sp>
      <p:pic>
        <p:nvPicPr>
          <p:cNvPr id="1026" name="Picture 2" descr="See the source image">
            <a:extLst>
              <a:ext uri="{FF2B5EF4-FFF2-40B4-BE49-F238E27FC236}">
                <a16:creationId xmlns:a16="http://schemas.microsoft.com/office/drawing/2014/main" id="{70FB801E-CB20-4731-A6B2-23745CC28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7967"/>
            <a:ext cx="12192000" cy="486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68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CBNAP Standing Order</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11439" y="92988"/>
            <a:ext cx="5197433" cy="5990918"/>
          </a:xfrm>
          <a:prstGeom prst="rect">
            <a:avLst/>
          </a:prstGeom>
          <a:noFill/>
          <a:ln w="12700">
            <a:solidFill>
              <a:schemeClr val="tx1"/>
            </a:solidFill>
          </a:ln>
        </p:spPr>
      </p:pic>
      <p:sp>
        <p:nvSpPr>
          <p:cNvPr id="6" name="Content Placeholder 2">
            <a:extLst>
              <a:ext uri="{FF2B5EF4-FFF2-40B4-BE49-F238E27FC236}">
                <a16:creationId xmlns:a16="http://schemas.microsoft.com/office/drawing/2014/main" id="{AA1CEFDC-49CC-4BF3-A276-0D205C09B441}"/>
              </a:ext>
            </a:extLst>
          </p:cNvPr>
          <p:cNvSpPr txBox="1">
            <a:spLocks/>
          </p:cNvSpPr>
          <p:nvPr/>
        </p:nvSpPr>
        <p:spPr>
          <a:xfrm>
            <a:off x="1451575" y="1427748"/>
            <a:ext cx="5093603" cy="465615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0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00000"/>
              </a:lnSpc>
            </a:pPr>
            <a:r>
              <a:rPr lang="en-US" sz="2800" dirty="0"/>
              <a:t>Identifies our required:</a:t>
            </a:r>
          </a:p>
          <a:p>
            <a:pPr lvl="1">
              <a:lnSpc>
                <a:spcPct val="100000"/>
              </a:lnSpc>
            </a:pPr>
            <a:r>
              <a:rPr lang="en-US" sz="2400" dirty="0"/>
              <a:t>Training components</a:t>
            </a:r>
          </a:p>
          <a:p>
            <a:pPr lvl="1"/>
            <a:r>
              <a:rPr lang="en-US" sz="2400" dirty="0"/>
              <a:t>Data tracking elements</a:t>
            </a:r>
          </a:p>
          <a:p>
            <a:pPr lvl="1"/>
            <a:r>
              <a:rPr lang="en-US" sz="2400" dirty="0"/>
              <a:t>Kit components</a:t>
            </a:r>
          </a:p>
          <a:p>
            <a:pPr lvl="1"/>
            <a:r>
              <a:rPr lang="en-US" sz="2400" dirty="0"/>
              <a:t>And approved medication variants</a:t>
            </a:r>
          </a:p>
          <a:p>
            <a:pPr lvl="1"/>
            <a:endParaRPr lang="en-US" sz="2400" dirty="0"/>
          </a:p>
          <a:p>
            <a:r>
              <a:rPr lang="en-US" sz="2800" dirty="0">
                <a:hlinkClick r:id="rId4"/>
              </a:rPr>
              <a:t>https://www.dhss.delaware.gov/dhss/dph/standingorders.html</a:t>
            </a:r>
            <a:endParaRPr lang="en-US" sz="2800" dirty="0"/>
          </a:p>
          <a:p>
            <a:endParaRPr lang="en-US" sz="2800" dirty="0">
              <a:highlight>
                <a:srgbClr val="FFFF00"/>
              </a:highlight>
            </a:endParaRPr>
          </a:p>
        </p:txBody>
      </p:sp>
    </p:spTree>
    <p:extLst>
      <p:ext uri="{BB962C8B-B14F-4D97-AF65-F5344CB8AC3E}">
        <p14:creationId xmlns:p14="http://schemas.microsoft.com/office/powerpoint/2010/main" val="287987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4: </a:t>
            </a:r>
            <a:r>
              <a:rPr lang="en-US" dirty="0"/>
              <a:t>PROPERLY Administer NALOXONE (NARCAN) </a:t>
            </a:r>
          </a:p>
        </p:txBody>
      </p:sp>
      <p:sp>
        <p:nvSpPr>
          <p:cNvPr id="5" name="Rectangle 4"/>
          <p:cNvSpPr/>
          <p:nvPr/>
        </p:nvSpPr>
        <p:spPr>
          <a:xfrm>
            <a:off x="4812254" y="6642555"/>
            <a:ext cx="7379746" cy="215444"/>
          </a:xfrm>
          <a:prstGeom prst="rect">
            <a:avLst/>
          </a:prstGeom>
        </p:spPr>
        <p:txBody>
          <a:bodyPr wrap="square">
            <a:spAutoFit/>
          </a:bodyPr>
          <a:lstStyle/>
          <a:p>
            <a:r>
              <a:rPr lang="en-US" sz="800" dirty="0"/>
              <a:t>https://www.jems.com/articles/print/volume-41/issue-3/special-focus-resuscitation-recommendations/prehospital-naloxone-administration-for-opioid-related-emergencies.html</a:t>
            </a:r>
          </a:p>
        </p:txBody>
      </p:sp>
      <p:pic>
        <p:nvPicPr>
          <p:cNvPr id="3" name="Content Placeholder 2">
            <a:extLst>
              <a:ext uri="{FF2B5EF4-FFF2-40B4-BE49-F238E27FC236}">
                <a16:creationId xmlns:a16="http://schemas.microsoft.com/office/drawing/2014/main" id="{0A893A1B-E85E-4BA6-809B-85896E34C6BB}"/>
              </a:ext>
            </a:extLst>
          </p:cNvPr>
          <p:cNvPicPr>
            <a:picLocks noGrp="1" noChangeAspect="1"/>
          </p:cNvPicPr>
          <p:nvPr>
            <p:ph idx="1"/>
          </p:nvPr>
        </p:nvPicPr>
        <p:blipFill>
          <a:blip r:embed="rId3"/>
          <a:stretch>
            <a:fillRect/>
          </a:stretch>
        </p:blipFill>
        <p:spPr>
          <a:xfrm>
            <a:off x="2051380" y="1281042"/>
            <a:ext cx="8089240" cy="5383022"/>
          </a:xfrm>
          <a:prstGeom prst="rect">
            <a:avLst/>
          </a:prstGeom>
        </p:spPr>
      </p:pic>
    </p:spTree>
    <p:extLst>
      <p:ext uri="{BB962C8B-B14F-4D97-AF65-F5344CB8AC3E}">
        <p14:creationId xmlns:p14="http://schemas.microsoft.com/office/powerpoint/2010/main" val="580706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Step 4: </a:t>
            </a:r>
            <a:r>
              <a:rPr lang="en-US" dirty="0"/>
              <a:t>Give Naloxone (NARCAN) </a:t>
            </a:r>
          </a:p>
        </p:txBody>
      </p:sp>
      <p:sp>
        <p:nvSpPr>
          <p:cNvPr id="3" name="Content Placeholder 2"/>
          <p:cNvSpPr>
            <a:spLocks noGrp="1"/>
          </p:cNvSpPr>
          <p:nvPr>
            <p:ph idx="1"/>
          </p:nvPr>
        </p:nvSpPr>
        <p:spPr/>
        <p:txBody>
          <a:bodyPr>
            <a:normAutofit/>
          </a:bodyPr>
          <a:lstStyle/>
          <a:p>
            <a:r>
              <a:rPr lang="en-US" sz="2800" dirty="0"/>
              <a:t>Remember, the goal of naloxone (Narcan) administration is to </a:t>
            </a:r>
            <a:r>
              <a:rPr lang="en-US" sz="2800" b="1" u="sng" dirty="0"/>
              <a:t>restore normal breathing.</a:t>
            </a:r>
          </a:p>
        </p:txBody>
      </p:sp>
      <p:pic>
        <p:nvPicPr>
          <p:cNvPr id="4" name="Picture 3"/>
          <p:cNvPicPr>
            <a:picLocks noChangeAspect="1"/>
          </p:cNvPicPr>
          <p:nvPr/>
        </p:nvPicPr>
        <p:blipFill>
          <a:blip r:embed="rId3"/>
          <a:stretch>
            <a:fillRect/>
          </a:stretch>
        </p:blipFill>
        <p:spPr>
          <a:xfrm>
            <a:off x="1815464" y="2630793"/>
            <a:ext cx="8561072" cy="3265804"/>
          </a:xfrm>
          <a:prstGeom prst="rect">
            <a:avLst/>
          </a:prstGeom>
        </p:spPr>
      </p:pic>
      <p:sp>
        <p:nvSpPr>
          <p:cNvPr id="5" name="Rectangle 4"/>
          <p:cNvSpPr/>
          <p:nvPr/>
        </p:nvSpPr>
        <p:spPr>
          <a:xfrm>
            <a:off x="10120599" y="5896597"/>
            <a:ext cx="2071401" cy="215444"/>
          </a:xfrm>
          <a:prstGeom prst="rect">
            <a:avLst/>
          </a:prstGeom>
        </p:spPr>
        <p:txBody>
          <a:bodyPr wrap="none">
            <a:spAutoFit/>
          </a:bodyPr>
          <a:lstStyle/>
          <a:p>
            <a:pPr algn="r"/>
            <a:r>
              <a:rPr lang="en-US" sz="800" dirty="0"/>
              <a:t>https://copd.net/clinical/breathing-treatments/</a:t>
            </a:r>
          </a:p>
        </p:txBody>
      </p:sp>
    </p:spTree>
    <p:extLst>
      <p:ext uri="{BB962C8B-B14F-4D97-AF65-F5344CB8AC3E}">
        <p14:creationId xmlns:p14="http://schemas.microsoft.com/office/powerpoint/2010/main" val="2484515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Step 4: </a:t>
            </a:r>
            <a:r>
              <a:rPr lang="en-US" dirty="0"/>
              <a:t>Give Naloxone (NARCAN) </a:t>
            </a:r>
          </a:p>
        </p:txBody>
      </p:sp>
      <p:sp>
        <p:nvSpPr>
          <p:cNvPr id="3" name="Content Placeholder 2"/>
          <p:cNvSpPr>
            <a:spLocks noGrp="1"/>
          </p:cNvSpPr>
          <p:nvPr>
            <p:ph idx="1"/>
          </p:nvPr>
        </p:nvSpPr>
        <p:spPr>
          <a:xfrm>
            <a:off x="1451577" y="1431758"/>
            <a:ext cx="9972485" cy="4680283"/>
          </a:xfrm>
        </p:spPr>
        <p:txBody>
          <a:bodyPr>
            <a:normAutofit/>
          </a:bodyPr>
          <a:lstStyle/>
          <a:p>
            <a:r>
              <a:rPr lang="en-US" sz="2800" dirty="0"/>
              <a:t>Administer naloxone (Narcan) to </a:t>
            </a:r>
            <a:r>
              <a:rPr lang="en-US" sz="2800" b="1" u="sng" dirty="0"/>
              <a:t>restore normal breathing.</a:t>
            </a:r>
          </a:p>
          <a:p>
            <a:r>
              <a:rPr lang="en-US" sz="2800" dirty="0"/>
              <a:t>Naloxone (Narcan) is reversing the effects of an opioid; some withdrawal effects may occur.</a:t>
            </a:r>
          </a:p>
          <a:p>
            <a:r>
              <a:rPr lang="en-US" sz="2800" dirty="0"/>
              <a:t>However, the amount provided in the naloxone (Narcan) kit and the method with which it is administered </a:t>
            </a:r>
            <a:r>
              <a:rPr lang="en-US" sz="2800" b="1" i="1" u="sng" dirty="0"/>
              <a:t>should NOT cause severe withdrawal symptoms</a:t>
            </a:r>
            <a:r>
              <a:rPr lang="en-US" sz="2800" dirty="0"/>
              <a:t>.</a:t>
            </a:r>
          </a:p>
          <a:p>
            <a:pPr marL="0" indent="0">
              <a:buNone/>
            </a:pPr>
            <a:endParaRPr lang="en-US" sz="2800" dirty="0"/>
          </a:p>
        </p:txBody>
      </p:sp>
    </p:spTree>
    <p:extLst>
      <p:ext uri="{BB962C8B-B14F-4D97-AF65-F5344CB8AC3E}">
        <p14:creationId xmlns:p14="http://schemas.microsoft.com/office/powerpoint/2010/main" val="3419549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Step 4: </a:t>
            </a:r>
            <a:r>
              <a:rPr lang="en-US" dirty="0"/>
              <a:t>Give Naloxone (NARCAN) </a:t>
            </a:r>
          </a:p>
        </p:txBody>
      </p:sp>
      <p:sp>
        <p:nvSpPr>
          <p:cNvPr id="6" name="Rectangle 5"/>
          <p:cNvSpPr/>
          <p:nvPr/>
        </p:nvSpPr>
        <p:spPr>
          <a:xfrm>
            <a:off x="5824533" y="6667711"/>
            <a:ext cx="3707802" cy="215444"/>
          </a:xfrm>
          <a:prstGeom prst="rect">
            <a:avLst/>
          </a:prstGeom>
        </p:spPr>
        <p:txBody>
          <a:bodyPr wrap="square">
            <a:spAutoFit/>
          </a:bodyPr>
          <a:lstStyle/>
          <a:p>
            <a:r>
              <a:rPr lang="en-US" sz="800" dirty="0"/>
              <a:t>http://nhhrc.org/interview-overdose-prevention-response-with-makin-it-happen/</a:t>
            </a:r>
          </a:p>
        </p:txBody>
      </p:sp>
      <p:sp>
        <p:nvSpPr>
          <p:cNvPr id="7" name="Content Placeholder 2">
            <a:extLst>
              <a:ext uri="{FF2B5EF4-FFF2-40B4-BE49-F238E27FC236}">
                <a16:creationId xmlns:a16="http://schemas.microsoft.com/office/drawing/2014/main" id="{FDACA93E-6336-4730-B281-865DF5BBAAA8}"/>
              </a:ext>
            </a:extLst>
          </p:cNvPr>
          <p:cNvSpPr txBox="1">
            <a:spLocks/>
          </p:cNvSpPr>
          <p:nvPr/>
        </p:nvSpPr>
        <p:spPr>
          <a:xfrm>
            <a:off x="1451577" y="1431758"/>
            <a:ext cx="9603275" cy="468028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0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800"/>
              <a:t>If still not breathing normally, continue rescue breathing</a:t>
            </a:r>
          </a:p>
        </p:txBody>
      </p:sp>
      <p:pic>
        <p:nvPicPr>
          <p:cNvPr id="8" name="Content Placeholder 3">
            <a:extLst>
              <a:ext uri="{FF2B5EF4-FFF2-40B4-BE49-F238E27FC236}">
                <a16:creationId xmlns:a16="http://schemas.microsoft.com/office/drawing/2014/main" id="{D1392FF6-1DAC-4F44-B913-D4B6235E55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718" y="2004291"/>
            <a:ext cx="7897091" cy="4027054"/>
          </a:xfrm>
        </p:spPr>
      </p:pic>
      <p:sp>
        <p:nvSpPr>
          <p:cNvPr id="3" name="Rectangle 2">
            <a:extLst>
              <a:ext uri="{FF2B5EF4-FFF2-40B4-BE49-F238E27FC236}">
                <a16:creationId xmlns:a16="http://schemas.microsoft.com/office/drawing/2014/main" id="{D7BED784-4886-489D-BFA0-19FF96B5E552}"/>
              </a:ext>
            </a:extLst>
          </p:cNvPr>
          <p:cNvSpPr/>
          <p:nvPr/>
        </p:nvSpPr>
        <p:spPr>
          <a:xfrm>
            <a:off x="6308436" y="4248727"/>
            <a:ext cx="5477287" cy="543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 Prior to Naloxone (Narcan)</a:t>
            </a:r>
          </a:p>
        </p:txBody>
      </p:sp>
    </p:spTree>
    <p:extLst>
      <p:ext uri="{BB962C8B-B14F-4D97-AF65-F5344CB8AC3E}">
        <p14:creationId xmlns:p14="http://schemas.microsoft.com/office/powerpoint/2010/main" val="1169486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Step 4: </a:t>
            </a:r>
            <a:r>
              <a:rPr lang="en-US" dirty="0"/>
              <a:t>Give Naloxone (NARCAN) </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654" y="2176461"/>
            <a:ext cx="6905625" cy="3190875"/>
          </a:xfrm>
        </p:spPr>
      </p:pic>
      <p:pic>
        <p:nvPicPr>
          <p:cNvPr id="5" name="Picture 4"/>
          <p:cNvPicPr>
            <a:picLocks noChangeAspect="1"/>
          </p:cNvPicPr>
          <p:nvPr/>
        </p:nvPicPr>
        <p:blipFill>
          <a:blip r:embed="rId4"/>
          <a:stretch>
            <a:fillRect/>
          </a:stretch>
        </p:blipFill>
        <p:spPr>
          <a:xfrm>
            <a:off x="7653793" y="2362198"/>
            <a:ext cx="3778577" cy="2819400"/>
          </a:xfrm>
          <a:prstGeom prst="rect">
            <a:avLst/>
          </a:prstGeom>
        </p:spPr>
      </p:pic>
      <p:sp>
        <p:nvSpPr>
          <p:cNvPr id="8" name="Content Placeholder 2">
            <a:extLst>
              <a:ext uri="{FF2B5EF4-FFF2-40B4-BE49-F238E27FC236}">
                <a16:creationId xmlns:a16="http://schemas.microsoft.com/office/drawing/2014/main" id="{D911D017-FF1E-43D3-AF7B-98A5ECA31CFC}"/>
              </a:ext>
            </a:extLst>
          </p:cNvPr>
          <p:cNvSpPr txBox="1">
            <a:spLocks/>
          </p:cNvSpPr>
          <p:nvPr/>
        </p:nvSpPr>
        <p:spPr>
          <a:xfrm>
            <a:off x="1451578" y="1431758"/>
            <a:ext cx="9820372" cy="468028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0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800" dirty="0"/>
              <a:t>If there is no change in 3-5 minutes, administer another dose</a:t>
            </a:r>
          </a:p>
        </p:txBody>
      </p:sp>
    </p:spTree>
    <p:extLst>
      <p:ext uri="{BB962C8B-B14F-4D97-AF65-F5344CB8AC3E}">
        <p14:creationId xmlns:p14="http://schemas.microsoft.com/office/powerpoint/2010/main" val="1818339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naloxone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8981" y="2127263"/>
            <a:ext cx="2846032" cy="2406898"/>
          </a:xfrm>
          <a:prstGeom prst="rect">
            <a:avLst/>
          </a:prstGeom>
        </p:spPr>
      </p:pic>
      <p:sp>
        <p:nvSpPr>
          <p:cNvPr id="6" name="Rectangle 5"/>
          <p:cNvSpPr/>
          <p:nvPr/>
        </p:nvSpPr>
        <p:spPr>
          <a:xfrm>
            <a:off x="7824185" y="6642556"/>
            <a:ext cx="4367815" cy="215444"/>
          </a:xfrm>
          <a:prstGeom prst="rect">
            <a:avLst/>
          </a:prstGeom>
        </p:spPr>
        <p:txBody>
          <a:bodyPr wrap="square">
            <a:spAutoFit/>
          </a:bodyPr>
          <a:lstStyle/>
          <a:p>
            <a:pPr algn="r"/>
            <a:r>
              <a:rPr lang="en-US" sz="800"/>
              <a:t>https://openi.nlm.nih.gov/detailedresult.php?img=PMC4470965_40122_2015_35_Fig2_HTML&amp;req=4</a:t>
            </a:r>
          </a:p>
        </p:txBody>
      </p:sp>
      <p:sp>
        <p:nvSpPr>
          <p:cNvPr id="8" name="Rectangle 7"/>
          <p:cNvSpPr/>
          <p:nvPr/>
        </p:nvSpPr>
        <p:spPr>
          <a:xfrm>
            <a:off x="-53181" y="6642556"/>
            <a:ext cx="2638864" cy="215444"/>
          </a:xfrm>
          <a:prstGeom prst="rect">
            <a:avLst/>
          </a:prstGeom>
        </p:spPr>
        <p:txBody>
          <a:bodyPr wrap="none">
            <a:spAutoFit/>
          </a:bodyPr>
          <a:lstStyle/>
          <a:p>
            <a:r>
              <a:rPr lang="en-US" sz="800" dirty="0"/>
              <a:t>http://choopersguide.com/content/intranasal-naloxone.html</a:t>
            </a:r>
          </a:p>
        </p:txBody>
      </p:sp>
      <p:sp>
        <p:nvSpPr>
          <p:cNvPr id="9" name="TextBox 8"/>
          <p:cNvSpPr txBox="1"/>
          <p:nvPr/>
        </p:nvSpPr>
        <p:spPr>
          <a:xfrm>
            <a:off x="733995" y="4571233"/>
            <a:ext cx="3703376" cy="1200329"/>
          </a:xfrm>
          <a:prstGeom prst="rect">
            <a:avLst/>
          </a:prstGeom>
          <a:noFill/>
        </p:spPr>
        <p:txBody>
          <a:bodyPr wrap="square" rtlCol="0">
            <a:spAutoFit/>
          </a:bodyPr>
          <a:lstStyle/>
          <a:p>
            <a:pPr algn="ctr"/>
            <a:r>
              <a:rPr lang="en-US" sz="3600"/>
              <a:t>Intranasal Kit with atomizer</a:t>
            </a:r>
          </a:p>
        </p:txBody>
      </p:sp>
      <p:sp>
        <p:nvSpPr>
          <p:cNvPr id="10" name="TextBox 9"/>
          <p:cNvSpPr txBox="1"/>
          <p:nvPr/>
        </p:nvSpPr>
        <p:spPr>
          <a:xfrm>
            <a:off x="9312821" y="4571233"/>
            <a:ext cx="2850292" cy="646331"/>
          </a:xfrm>
          <a:prstGeom prst="rect">
            <a:avLst/>
          </a:prstGeom>
          <a:noFill/>
        </p:spPr>
        <p:txBody>
          <a:bodyPr wrap="square" rtlCol="0">
            <a:spAutoFit/>
          </a:bodyPr>
          <a:lstStyle/>
          <a:p>
            <a:pPr algn="ctr"/>
            <a:r>
              <a:rPr lang="en-US" sz="3600"/>
              <a:t>Auto-injector</a:t>
            </a:r>
          </a:p>
        </p:txBody>
      </p:sp>
      <p:pic>
        <p:nvPicPr>
          <p:cNvPr id="11"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9781" y="2127263"/>
            <a:ext cx="3831398" cy="2406899"/>
          </a:xfrm>
          <a:prstGeom prst="rect">
            <a:avLst/>
          </a:prstGeom>
        </p:spPr>
      </p:pic>
      <p:sp>
        <p:nvSpPr>
          <p:cNvPr id="12" name="TextBox 11">
            <a:extLst>
              <a:ext uri="{FF2B5EF4-FFF2-40B4-BE49-F238E27FC236}">
                <a16:creationId xmlns:a16="http://schemas.microsoft.com/office/drawing/2014/main" id="{66E370D8-12D6-4A07-A93D-8FAA7F41C1BF}"/>
              </a:ext>
            </a:extLst>
          </p:cNvPr>
          <p:cNvSpPr txBox="1"/>
          <p:nvPr/>
        </p:nvSpPr>
        <p:spPr>
          <a:xfrm>
            <a:off x="5308964" y="4571233"/>
            <a:ext cx="3703376" cy="1200329"/>
          </a:xfrm>
          <a:prstGeom prst="rect">
            <a:avLst/>
          </a:prstGeom>
          <a:noFill/>
        </p:spPr>
        <p:txBody>
          <a:bodyPr wrap="square" rtlCol="0">
            <a:spAutoFit/>
          </a:bodyPr>
          <a:lstStyle/>
          <a:p>
            <a:pPr algn="ctr"/>
            <a:r>
              <a:rPr lang="en-US" sz="3600" dirty="0"/>
              <a:t>Narcan</a:t>
            </a:r>
            <a:r>
              <a:rPr lang="en-US" sz="3600" baseline="30000" dirty="0"/>
              <a:t>®</a:t>
            </a:r>
            <a:r>
              <a:rPr lang="en-US" sz="3600" dirty="0"/>
              <a:t> Nasal Spray</a:t>
            </a:r>
          </a:p>
        </p:txBody>
      </p:sp>
      <p:pic>
        <p:nvPicPr>
          <p:cNvPr id="7" name="Picture 6" descr="A close-up of a building&#10;&#10;Description automatically generated with low confidence">
            <a:extLst>
              <a:ext uri="{FF2B5EF4-FFF2-40B4-BE49-F238E27FC236}">
                <a16:creationId xmlns:a16="http://schemas.microsoft.com/office/drawing/2014/main" id="{2D6D2835-79F1-433D-B45D-6957141606CC}"/>
              </a:ext>
            </a:extLst>
          </p:cNvPr>
          <p:cNvPicPr>
            <a:picLocks noChangeAspect="1"/>
          </p:cNvPicPr>
          <p:nvPr/>
        </p:nvPicPr>
        <p:blipFill>
          <a:blip r:embed="rId5"/>
          <a:stretch>
            <a:fillRect/>
          </a:stretch>
        </p:blipFill>
        <p:spPr>
          <a:xfrm>
            <a:off x="0" y="1958226"/>
            <a:ext cx="5071979" cy="1489157"/>
          </a:xfrm>
          <a:prstGeom prst="rect">
            <a:avLst/>
          </a:prstGeom>
        </p:spPr>
      </p:pic>
      <p:pic>
        <p:nvPicPr>
          <p:cNvPr id="15" name="Picture 14">
            <a:extLst>
              <a:ext uri="{FF2B5EF4-FFF2-40B4-BE49-F238E27FC236}">
                <a16:creationId xmlns:a16="http://schemas.microsoft.com/office/drawing/2014/main" id="{D4922710-DBB0-4D1A-85B2-0540B542F054}"/>
              </a:ext>
            </a:extLst>
          </p:cNvPr>
          <p:cNvPicPr>
            <a:picLocks noChangeAspect="1"/>
          </p:cNvPicPr>
          <p:nvPr/>
        </p:nvPicPr>
        <p:blipFill rotWithShape="1">
          <a:blip r:embed="rId6"/>
          <a:srcRect l="4822" t="16725" r="5911" b="24971"/>
          <a:stretch/>
        </p:blipFill>
        <p:spPr>
          <a:xfrm>
            <a:off x="1603054" y="3447383"/>
            <a:ext cx="1865870" cy="1218694"/>
          </a:xfrm>
          <a:prstGeom prst="rect">
            <a:avLst/>
          </a:prstGeom>
        </p:spPr>
      </p:pic>
      <p:sp>
        <p:nvSpPr>
          <p:cNvPr id="3" name="TextBox 2">
            <a:extLst>
              <a:ext uri="{FF2B5EF4-FFF2-40B4-BE49-F238E27FC236}">
                <a16:creationId xmlns:a16="http://schemas.microsoft.com/office/drawing/2014/main" id="{46A5BCCC-4D4C-4F12-A39B-72996CC691F8}"/>
              </a:ext>
            </a:extLst>
          </p:cNvPr>
          <p:cNvSpPr txBox="1"/>
          <p:nvPr/>
        </p:nvSpPr>
        <p:spPr>
          <a:xfrm>
            <a:off x="957626" y="1499462"/>
            <a:ext cx="1628057" cy="430887"/>
          </a:xfrm>
          <a:prstGeom prst="rect">
            <a:avLst/>
          </a:prstGeom>
          <a:noFill/>
        </p:spPr>
        <p:txBody>
          <a:bodyPr wrap="square" rtlCol="0">
            <a:spAutoFit/>
          </a:bodyPr>
          <a:lstStyle/>
          <a:p>
            <a:r>
              <a:rPr lang="en-US" sz="2200" b="1" dirty="0"/>
              <a:t>Cheapest</a:t>
            </a:r>
          </a:p>
        </p:txBody>
      </p:sp>
      <p:sp>
        <p:nvSpPr>
          <p:cNvPr id="4" name="TextBox 3">
            <a:extLst>
              <a:ext uri="{FF2B5EF4-FFF2-40B4-BE49-F238E27FC236}">
                <a16:creationId xmlns:a16="http://schemas.microsoft.com/office/drawing/2014/main" id="{2F8E2B18-457D-4623-A59D-792703891104}"/>
              </a:ext>
            </a:extLst>
          </p:cNvPr>
          <p:cNvSpPr txBox="1"/>
          <p:nvPr/>
        </p:nvSpPr>
        <p:spPr>
          <a:xfrm>
            <a:off x="9532621" y="1499463"/>
            <a:ext cx="2410691" cy="430887"/>
          </a:xfrm>
          <a:prstGeom prst="rect">
            <a:avLst/>
          </a:prstGeom>
          <a:noFill/>
        </p:spPr>
        <p:txBody>
          <a:bodyPr wrap="square" rtlCol="0">
            <a:spAutoFit/>
          </a:bodyPr>
          <a:lstStyle/>
          <a:p>
            <a:r>
              <a:rPr lang="en-US" sz="2200" b="1" dirty="0"/>
              <a:t>Most</a:t>
            </a:r>
            <a:r>
              <a:rPr lang="en-US" sz="2200" b="1" dirty="0">
                <a:solidFill>
                  <a:srgbClr val="00B0F0"/>
                </a:solidFill>
              </a:rPr>
              <a:t> </a:t>
            </a:r>
            <a:r>
              <a:rPr lang="en-US" sz="2200" b="1" dirty="0"/>
              <a:t>Expensive</a:t>
            </a:r>
          </a:p>
        </p:txBody>
      </p:sp>
    </p:spTree>
    <p:extLst>
      <p:ext uri="{BB962C8B-B14F-4D97-AF65-F5344CB8AC3E}">
        <p14:creationId xmlns:p14="http://schemas.microsoft.com/office/powerpoint/2010/main" val="174346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8DDFD-4A7B-40C8-B851-4CB4B2E5F7DD}"/>
              </a:ext>
            </a:extLst>
          </p:cNvPr>
          <p:cNvSpPr>
            <a:spLocks noGrp="1"/>
          </p:cNvSpPr>
          <p:nvPr>
            <p:ph type="title"/>
          </p:nvPr>
        </p:nvSpPr>
        <p:spPr>
          <a:xfrm>
            <a:off x="1440422" y="476126"/>
            <a:ext cx="9603275" cy="829420"/>
          </a:xfrm>
        </p:spPr>
        <p:txBody>
          <a:bodyPr/>
          <a:lstStyle/>
          <a:p>
            <a:r>
              <a:rPr lang="en-US" dirty="0"/>
              <a:t>Types of naloxone</a:t>
            </a:r>
          </a:p>
        </p:txBody>
      </p:sp>
      <p:grpSp>
        <p:nvGrpSpPr>
          <p:cNvPr id="13" name="Group 8">
            <a:extLst>
              <a:ext uri="{FF2B5EF4-FFF2-40B4-BE49-F238E27FC236}">
                <a16:creationId xmlns:a16="http://schemas.microsoft.com/office/drawing/2014/main" id="{9B15EAED-00F2-4C8F-A126-A871E4029FA9}"/>
              </a:ext>
            </a:extLst>
          </p:cNvPr>
          <p:cNvGrpSpPr>
            <a:grpSpLocks/>
          </p:cNvGrpSpPr>
          <p:nvPr/>
        </p:nvGrpSpPr>
        <p:grpSpPr bwMode="auto">
          <a:xfrm>
            <a:off x="0" y="1485889"/>
            <a:ext cx="2842054" cy="2876035"/>
            <a:chOff x="106756200" y="108121440"/>
            <a:chExt cx="2040715" cy="2065445"/>
          </a:xfrm>
        </p:grpSpPr>
        <p:pic>
          <p:nvPicPr>
            <p:cNvPr id="1033" name="Picture 9">
              <a:extLst>
                <a:ext uri="{FF2B5EF4-FFF2-40B4-BE49-F238E27FC236}">
                  <a16:creationId xmlns:a16="http://schemas.microsoft.com/office/drawing/2014/main" id="{8ED7AA51-FA5B-480D-95E7-77DDD57DE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56200" y="108121440"/>
              <a:ext cx="2040715" cy="20654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Text Box 10">
              <a:extLst>
                <a:ext uri="{FF2B5EF4-FFF2-40B4-BE49-F238E27FC236}">
                  <a16:creationId xmlns:a16="http://schemas.microsoft.com/office/drawing/2014/main" id="{0845B31B-5206-40D4-B052-E53FBEF5B827}"/>
                </a:ext>
              </a:extLst>
            </p:cNvPr>
            <p:cNvSpPr txBox="1">
              <a:spLocks noChangeArrowheads="1"/>
            </p:cNvSpPr>
            <p:nvPr/>
          </p:nvSpPr>
          <p:spPr bwMode="auto">
            <a:xfrm>
              <a:off x="106794300" y="109451775"/>
              <a:ext cx="895350" cy="5753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rgbClr val="000000"/>
                  </a:solidFill>
                  <a:effectLst/>
                  <a:latin typeface="Book Antiqua" panose="02040602050305030304" pitchFamily="18" charset="0"/>
                </a:rPr>
                <a:t>1. </a:t>
              </a:r>
              <a:r>
                <a:rPr kumimoji="0" lang="en-US" altLang="en-US" b="0" i="0" u="none" strike="noStrike" cap="none" normalizeH="0" baseline="0">
                  <a:ln>
                    <a:noFill/>
                  </a:ln>
                  <a:solidFill>
                    <a:srgbClr val="000000"/>
                  </a:solidFill>
                  <a:effectLst/>
                  <a:latin typeface="Book Antiqua" panose="02040602050305030304" pitchFamily="18" charset="0"/>
                </a:rPr>
                <a:t>Remove the safety cap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3" name="Group 2">
            <a:extLst>
              <a:ext uri="{FF2B5EF4-FFF2-40B4-BE49-F238E27FC236}">
                <a16:creationId xmlns:a16="http://schemas.microsoft.com/office/drawing/2014/main" id="{92AF104D-4948-47A7-BB41-3FFEF4ACB72C}"/>
              </a:ext>
            </a:extLst>
          </p:cNvPr>
          <p:cNvGrpSpPr/>
          <p:nvPr/>
        </p:nvGrpSpPr>
        <p:grpSpPr>
          <a:xfrm>
            <a:off x="8393235" y="1575585"/>
            <a:ext cx="3564112" cy="3525466"/>
            <a:chOff x="8574827" y="1639324"/>
            <a:chExt cx="3564112" cy="3525466"/>
          </a:xfrm>
        </p:grpSpPr>
        <p:sp>
          <p:nvSpPr>
            <p:cNvPr id="26" name="Rectangle 26">
              <a:extLst>
                <a:ext uri="{FF2B5EF4-FFF2-40B4-BE49-F238E27FC236}">
                  <a16:creationId xmlns:a16="http://schemas.microsoft.com/office/drawing/2014/main" id="{0AB87303-5C16-455F-90BF-D7F3D0565928}"/>
                </a:ext>
              </a:extLst>
            </p:cNvPr>
            <p:cNvSpPr>
              <a:spLocks noChangeArrowheads="1"/>
            </p:cNvSpPr>
            <p:nvPr/>
          </p:nvSpPr>
          <p:spPr bwMode="auto">
            <a:xfrm>
              <a:off x="8574827" y="1639324"/>
              <a:ext cx="3564112" cy="3525466"/>
            </a:xfrm>
            <a:prstGeom prst="rect">
              <a:avLst/>
            </a:prstGeom>
            <a:solidFill>
              <a:schemeClr val="bg1"/>
            </a:solidFill>
            <a:ln w="25400"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grpSp>
          <p:nvGrpSpPr>
            <p:cNvPr id="20" name="Group 18">
              <a:extLst>
                <a:ext uri="{FF2B5EF4-FFF2-40B4-BE49-F238E27FC236}">
                  <a16:creationId xmlns:a16="http://schemas.microsoft.com/office/drawing/2014/main" id="{4E4CC20D-D3DC-43BD-9EFB-BA07F80C326A}"/>
                </a:ext>
              </a:extLst>
            </p:cNvPr>
            <p:cNvGrpSpPr>
              <a:grpSpLocks/>
            </p:cNvGrpSpPr>
            <p:nvPr/>
          </p:nvGrpSpPr>
          <p:grpSpPr bwMode="auto">
            <a:xfrm>
              <a:off x="8612405" y="1655450"/>
              <a:ext cx="3449807" cy="3452380"/>
              <a:chOff x="111611015" y="107995134"/>
              <a:chExt cx="1965173" cy="1967414"/>
            </a:xfrm>
          </p:grpSpPr>
          <p:pic>
            <p:nvPicPr>
              <p:cNvPr id="1043" name="Picture 19">
                <a:extLst>
                  <a:ext uri="{FF2B5EF4-FFF2-40B4-BE49-F238E27FC236}">
                    <a16:creationId xmlns:a16="http://schemas.microsoft.com/office/drawing/2014/main" id="{2B1BD59B-13EB-4B26-AD3D-00CAE8A555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11015" y="108016665"/>
                <a:ext cx="1658468" cy="190022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1" name="Text Box 20">
                <a:extLst>
                  <a:ext uri="{FF2B5EF4-FFF2-40B4-BE49-F238E27FC236}">
                    <a16:creationId xmlns:a16="http://schemas.microsoft.com/office/drawing/2014/main" id="{37596E86-D8FA-476C-988B-5C818152D298}"/>
                  </a:ext>
                </a:extLst>
              </p:cNvPr>
              <p:cNvSpPr txBox="1">
                <a:spLocks noChangeArrowheads="1"/>
              </p:cNvSpPr>
              <p:nvPr/>
            </p:nvSpPr>
            <p:spPr bwMode="auto">
              <a:xfrm>
                <a:off x="112440249" y="108047465"/>
                <a:ext cx="1111490" cy="899076"/>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Book Antiqua" panose="02040602050305030304" pitchFamily="18" charset="0"/>
                  </a:rPr>
                  <a:t>Insert white cone into nostril, </a:t>
                </a:r>
                <a:r>
                  <a:rPr kumimoji="0" lang="en-US" altLang="en-US" sz="1600" b="1" i="0" u="none" strike="noStrike" cap="none" normalizeH="0" baseline="0" dirty="0">
                    <a:ln>
                      <a:noFill/>
                    </a:ln>
                    <a:solidFill>
                      <a:srgbClr val="000000"/>
                    </a:solidFill>
                    <a:effectLst/>
                    <a:latin typeface="Book Antiqua" panose="02040602050305030304" pitchFamily="18" charset="0"/>
                  </a:rPr>
                  <a:t>give a short push </a:t>
                </a:r>
                <a:r>
                  <a:rPr kumimoji="0" lang="en-US" altLang="en-US" sz="1600" b="0" i="0" u="none" strike="noStrike" cap="none" normalizeH="0" baseline="0" dirty="0">
                    <a:ln>
                      <a:noFill/>
                    </a:ln>
                    <a:solidFill>
                      <a:srgbClr val="000000"/>
                    </a:solidFill>
                    <a:effectLst/>
                    <a:latin typeface="Book Antiqua" panose="02040602050305030304" pitchFamily="18" charset="0"/>
                  </a:rPr>
                  <a:t>on end of plunger to spray naloxone into nose:</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A4BE6C11-5622-495A-B275-B63697C5E13F}"/>
                  </a:ext>
                </a:extLst>
              </p:cNvPr>
              <p:cNvSpPr txBox="1">
                <a:spLocks noChangeArrowheads="1"/>
              </p:cNvSpPr>
              <p:nvPr/>
            </p:nvSpPr>
            <p:spPr bwMode="auto">
              <a:xfrm>
                <a:off x="112689183" y="108899838"/>
                <a:ext cx="882498" cy="2099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Book Antiqua" panose="02040602050305030304" pitchFamily="18" charset="0"/>
                  </a:rPr>
                  <a:t>One half into each nostril.</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23" name="Text Box 22">
                <a:extLst>
                  <a:ext uri="{FF2B5EF4-FFF2-40B4-BE49-F238E27FC236}">
                    <a16:creationId xmlns:a16="http://schemas.microsoft.com/office/drawing/2014/main" id="{0E8E692D-9A46-4556-85EC-DD4180ED4BB5}"/>
                  </a:ext>
                </a:extLst>
              </p:cNvPr>
              <p:cNvSpPr txBox="1">
                <a:spLocks noChangeArrowheads="1"/>
              </p:cNvSpPr>
              <p:nvPr/>
            </p:nvSpPr>
            <p:spPr bwMode="auto">
              <a:xfrm>
                <a:off x="111639590" y="109487985"/>
                <a:ext cx="1184515" cy="45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Book Antiqua" panose="02040602050305030304" pitchFamily="18" charset="0"/>
                  </a:rPr>
                  <a:t>If no reaction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Book Antiqua" panose="02040602050305030304" pitchFamily="18" charset="0"/>
                  </a:rPr>
                  <a:t>3-5 minutes, </a:t>
                </a:r>
                <a:r>
                  <a:rPr kumimoji="0" lang="en-US" altLang="en-US" b="0" i="0" u="none" strike="noStrike" cap="none" normalizeH="0" baseline="0" dirty="0">
                    <a:ln>
                      <a:noFill/>
                    </a:ln>
                    <a:solidFill>
                      <a:srgbClr val="000000"/>
                    </a:solidFill>
                    <a:effectLst/>
                    <a:latin typeface="Book Antiqua" panose="02040602050305030304" pitchFamily="18" charset="0"/>
                  </a:rPr>
                  <a:t>give the second dose</a:t>
                </a:r>
                <a:r>
                  <a:rPr kumimoji="0" lang="en-US" altLang="en-US" sz="1000" b="0" i="0" u="none" strike="noStrike" cap="none" normalizeH="0" baseline="0" dirty="0">
                    <a:ln>
                      <a:noFill/>
                    </a:ln>
                    <a:solidFill>
                      <a:srgbClr val="000000"/>
                    </a:solidFill>
                    <a:effectLst/>
                    <a:latin typeface="Book Antiqua" panose="0204060205030503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Text Box 23">
                <a:extLst>
                  <a:ext uri="{FF2B5EF4-FFF2-40B4-BE49-F238E27FC236}">
                    <a16:creationId xmlns:a16="http://schemas.microsoft.com/office/drawing/2014/main" id="{8436F9DE-62A0-4FEF-8BE5-5CC99979760C}"/>
                  </a:ext>
                </a:extLst>
              </p:cNvPr>
              <p:cNvSpPr txBox="1">
                <a:spLocks noChangeArrowheads="1"/>
              </p:cNvSpPr>
              <p:nvPr/>
            </p:nvSpPr>
            <p:spPr bwMode="auto">
              <a:xfrm>
                <a:off x="111658640" y="109289746"/>
                <a:ext cx="336550" cy="24145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rgbClr val="000000"/>
                    </a:solidFill>
                    <a:effectLst/>
                    <a:latin typeface="Book Antiqua" panose="02040602050305030304" pitchFamily="18" charset="0"/>
                  </a:rPr>
                  <a:t>4.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48" name="Picture 24">
                <a:extLst>
                  <a:ext uri="{FF2B5EF4-FFF2-40B4-BE49-F238E27FC236}">
                    <a16:creationId xmlns:a16="http://schemas.microsoft.com/office/drawing/2014/main" id="{D72A6100-7F6B-4AD5-B1DD-9488A0F7D0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130432" y="109533854"/>
                <a:ext cx="445756" cy="4286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5" name="Text Box 25">
                <a:extLst>
                  <a:ext uri="{FF2B5EF4-FFF2-40B4-BE49-F238E27FC236}">
                    <a16:creationId xmlns:a16="http://schemas.microsoft.com/office/drawing/2014/main" id="{451BFB33-530D-4D04-8059-73CF56870CF8}"/>
                  </a:ext>
                </a:extLst>
              </p:cNvPr>
              <p:cNvSpPr txBox="1">
                <a:spLocks noChangeArrowheads="1"/>
              </p:cNvSpPr>
              <p:nvPr/>
            </p:nvSpPr>
            <p:spPr bwMode="auto">
              <a:xfrm>
                <a:off x="112268202" y="107995134"/>
                <a:ext cx="336550" cy="2264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rgbClr val="000000"/>
                    </a:solidFill>
                    <a:effectLst/>
                    <a:latin typeface="Book Antiqua" panose="02040602050305030304" pitchFamily="18" charset="0"/>
                  </a:rPr>
                  <a:t>3.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grpSp>
        <p:nvGrpSpPr>
          <p:cNvPr id="6" name="Group 5">
            <a:extLst>
              <a:ext uri="{FF2B5EF4-FFF2-40B4-BE49-F238E27FC236}">
                <a16:creationId xmlns:a16="http://schemas.microsoft.com/office/drawing/2014/main" id="{CA107284-731B-4671-A6A8-E3A375FC3112}"/>
              </a:ext>
            </a:extLst>
          </p:cNvPr>
          <p:cNvGrpSpPr/>
          <p:nvPr/>
        </p:nvGrpSpPr>
        <p:grpSpPr>
          <a:xfrm>
            <a:off x="2805308" y="2987407"/>
            <a:ext cx="5588386" cy="3109719"/>
            <a:chOff x="2917210" y="3613615"/>
            <a:chExt cx="5588386" cy="3109719"/>
          </a:xfrm>
        </p:grpSpPr>
        <p:grpSp>
          <p:nvGrpSpPr>
            <p:cNvPr id="15" name="Group 11">
              <a:extLst>
                <a:ext uri="{FF2B5EF4-FFF2-40B4-BE49-F238E27FC236}">
                  <a16:creationId xmlns:a16="http://schemas.microsoft.com/office/drawing/2014/main" id="{9EEB563A-CD0E-439E-ABB4-6C77BDD45939}"/>
                </a:ext>
              </a:extLst>
            </p:cNvPr>
            <p:cNvGrpSpPr>
              <a:grpSpLocks/>
            </p:cNvGrpSpPr>
            <p:nvPr/>
          </p:nvGrpSpPr>
          <p:grpSpPr bwMode="auto">
            <a:xfrm>
              <a:off x="2917210" y="3613615"/>
              <a:ext cx="5588386" cy="3109719"/>
              <a:chOff x="108854065" y="108409334"/>
              <a:chExt cx="2727172" cy="1518285"/>
            </a:xfrm>
          </p:grpSpPr>
          <p:sp>
            <p:nvSpPr>
              <p:cNvPr id="16" name="Rectangle 12">
                <a:extLst>
                  <a:ext uri="{FF2B5EF4-FFF2-40B4-BE49-F238E27FC236}">
                    <a16:creationId xmlns:a16="http://schemas.microsoft.com/office/drawing/2014/main" id="{FC70411C-2BD2-4D01-8330-E37AED73C069}"/>
                  </a:ext>
                </a:extLst>
              </p:cNvPr>
              <p:cNvSpPr>
                <a:spLocks noChangeArrowheads="1"/>
              </p:cNvSpPr>
              <p:nvPr/>
            </p:nvSpPr>
            <p:spPr bwMode="auto">
              <a:xfrm>
                <a:off x="108854065" y="108409334"/>
                <a:ext cx="2727172" cy="1518285"/>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37" name="Picture 13">
                <a:extLst>
                  <a:ext uri="{FF2B5EF4-FFF2-40B4-BE49-F238E27FC236}">
                    <a16:creationId xmlns:a16="http://schemas.microsoft.com/office/drawing/2014/main" id="{425132E4-CF12-4AF1-8F9A-4B81E29B65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918414" y="108876599"/>
                <a:ext cx="809927" cy="66034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8" name="Picture 14">
                <a:extLst>
                  <a:ext uri="{FF2B5EF4-FFF2-40B4-BE49-F238E27FC236}">
                    <a16:creationId xmlns:a16="http://schemas.microsoft.com/office/drawing/2014/main" id="{3C8F6D43-2C69-45FE-9376-1410E8955D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61454">
                <a:off x="109898756" y="108670216"/>
                <a:ext cx="1501192" cy="108412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7" name="AutoShape 15">
                <a:extLst>
                  <a:ext uri="{FF2B5EF4-FFF2-40B4-BE49-F238E27FC236}">
                    <a16:creationId xmlns:a16="http://schemas.microsoft.com/office/drawing/2014/main" id="{4C9A3020-28A4-41E9-ABE3-283A249D72E7}"/>
                  </a:ext>
                </a:extLst>
              </p:cNvPr>
              <p:cNvSpPr>
                <a:spLocks noChangeArrowheads="1"/>
              </p:cNvSpPr>
              <p:nvPr/>
            </p:nvSpPr>
            <p:spPr bwMode="auto">
              <a:xfrm flipH="1">
                <a:off x="109622443" y="109007816"/>
                <a:ext cx="684753" cy="517072"/>
              </a:xfrm>
              <a:prstGeom prst="curvedDownArrow">
                <a:avLst>
                  <a:gd name="adj1" fmla="val 26486"/>
                  <a:gd name="adj2" fmla="val 52972"/>
                  <a:gd name="adj3" fmla="val 33333"/>
                </a:avLst>
              </a:prstGeom>
              <a:solidFill>
                <a:srgbClr val="969696">
                  <a:alpha val="25000"/>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6">
                <a:extLst>
                  <a:ext uri="{FF2B5EF4-FFF2-40B4-BE49-F238E27FC236}">
                    <a16:creationId xmlns:a16="http://schemas.microsoft.com/office/drawing/2014/main" id="{CC191BD5-070B-4568-A525-9380B7C13A0F}"/>
                  </a:ext>
                </a:extLst>
              </p:cNvPr>
              <p:cNvSpPr txBox="1">
                <a:spLocks noChangeArrowheads="1"/>
              </p:cNvSpPr>
              <p:nvPr/>
            </p:nvSpPr>
            <p:spPr bwMode="auto">
              <a:xfrm>
                <a:off x="108918414" y="108447356"/>
                <a:ext cx="2562225" cy="6000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rgbClr val="000000"/>
                    </a:solidFill>
                    <a:effectLst/>
                    <a:latin typeface="Book Antiqua" panose="02040602050305030304" pitchFamily="18" charset="0"/>
                  </a:rPr>
                  <a:t>2. </a:t>
                </a:r>
                <a:r>
                  <a:rPr kumimoji="0" lang="en-US" altLang="en-US" b="0" i="0" u="none" strike="noStrike" cap="none" normalizeH="0" baseline="0">
                    <a:ln>
                      <a:noFill/>
                    </a:ln>
                    <a:solidFill>
                      <a:srgbClr val="000000"/>
                    </a:solidFill>
                    <a:effectLst/>
                    <a:latin typeface="Book Antiqua" panose="02040602050305030304" pitchFamily="18" charset="0"/>
                  </a:rPr>
                  <a:t>Grip plastic wings and </a:t>
                </a:r>
                <a:r>
                  <a:rPr kumimoji="0" lang="en-US" altLang="en-US" b="1" i="0" u="none" strike="noStrike" cap="none" normalizeH="0" baseline="0">
                    <a:ln>
                      <a:noFill/>
                    </a:ln>
                    <a:solidFill>
                      <a:srgbClr val="000000"/>
                    </a:solidFill>
                    <a:effectLst/>
                    <a:latin typeface="Book Antiqua" panose="02040602050305030304" pitchFamily="18" charset="0"/>
                  </a:rPr>
                  <a:t>gently </a:t>
                </a:r>
                <a:r>
                  <a:rPr kumimoji="0" lang="en-US" altLang="en-US" b="0" i="0" u="none" strike="noStrike" cap="none" normalizeH="0" baseline="0">
                    <a:ln>
                      <a:noFill/>
                    </a:ln>
                    <a:solidFill>
                      <a:srgbClr val="000000"/>
                    </a:solidFill>
                    <a:effectLst/>
                    <a:latin typeface="Book Antiqua" panose="02040602050305030304" pitchFamily="18" charset="0"/>
                  </a:rPr>
                  <a:t>screw on the mucosal atomizer device.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4" name="TextBox 3">
              <a:extLst>
                <a:ext uri="{FF2B5EF4-FFF2-40B4-BE49-F238E27FC236}">
                  <a16:creationId xmlns:a16="http://schemas.microsoft.com/office/drawing/2014/main" id="{A5991F59-43D8-493C-88E4-4429BEF792A6}"/>
                </a:ext>
              </a:extLst>
            </p:cNvPr>
            <p:cNvSpPr txBox="1"/>
            <p:nvPr/>
          </p:nvSpPr>
          <p:spPr>
            <a:xfrm>
              <a:off x="3019192" y="5982559"/>
              <a:ext cx="1472540" cy="369332"/>
            </a:xfrm>
            <a:prstGeom prst="rect">
              <a:avLst/>
            </a:prstGeom>
            <a:noFill/>
          </p:spPr>
          <p:txBody>
            <a:bodyPr wrap="square" rtlCol="0">
              <a:spAutoFit/>
            </a:bodyPr>
            <a:lstStyle/>
            <a:p>
              <a:r>
                <a:rPr lang="en-US" b="1" dirty="0"/>
                <a:t>Atomizer</a:t>
              </a:r>
            </a:p>
          </p:txBody>
        </p:sp>
        <p:sp>
          <p:nvSpPr>
            <p:cNvPr id="5" name="TextBox 4">
              <a:extLst>
                <a:ext uri="{FF2B5EF4-FFF2-40B4-BE49-F238E27FC236}">
                  <a16:creationId xmlns:a16="http://schemas.microsoft.com/office/drawing/2014/main" id="{F7B77126-E545-43C9-8D61-476DA72ADC1C}"/>
                </a:ext>
              </a:extLst>
            </p:cNvPr>
            <p:cNvSpPr txBox="1"/>
            <p:nvPr/>
          </p:nvSpPr>
          <p:spPr>
            <a:xfrm>
              <a:off x="5193313" y="5982559"/>
              <a:ext cx="1472540" cy="369332"/>
            </a:xfrm>
            <a:prstGeom prst="rect">
              <a:avLst/>
            </a:prstGeom>
            <a:noFill/>
          </p:spPr>
          <p:txBody>
            <a:bodyPr wrap="square" rtlCol="0">
              <a:spAutoFit/>
            </a:bodyPr>
            <a:lstStyle/>
            <a:p>
              <a:r>
                <a:rPr lang="en-US" b="1" dirty="0"/>
                <a:t>Syringe</a:t>
              </a:r>
            </a:p>
          </p:txBody>
        </p:sp>
      </p:grpSp>
      <p:sp>
        <p:nvSpPr>
          <p:cNvPr id="27" name="Content Placeholder 2">
            <a:extLst>
              <a:ext uri="{FF2B5EF4-FFF2-40B4-BE49-F238E27FC236}">
                <a16:creationId xmlns:a16="http://schemas.microsoft.com/office/drawing/2014/main" id="{0D2EE82C-80C1-4701-B252-BF4D8863EC24}"/>
              </a:ext>
            </a:extLst>
          </p:cNvPr>
          <p:cNvSpPr>
            <a:spLocks noGrp="1"/>
          </p:cNvSpPr>
          <p:nvPr>
            <p:ph idx="1"/>
          </p:nvPr>
        </p:nvSpPr>
        <p:spPr>
          <a:xfrm>
            <a:off x="3559740" y="1521000"/>
            <a:ext cx="3106113" cy="986019"/>
          </a:xfrm>
        </p:spPr>
        <p:txBody>
          <a:bodyPr>
            <a:normAutofit/>
          </a:bodyPr>
          <a:lstStyle/>
          <a:p>
            <a:r>
              <a:rPr lang="en-US" sz="2800" dirty="0"/>
              <a:t>Other variants:</a:t>
            </a:r>
          </a:p>
        </p:txBody>
      </p:sp>
    </p:spTree>
    <p:extLst>
      <p:ext uri="{BB962C8B-B14F-4D97-AF65-F5344CB8AC3E}">
        <p14:creationId xmlns:p14="http://schemas.microsoft.com/office/powerpoint/2010/main" val="207934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naloxone</a:t>
            </a:r>
          </a:p>
        </p:txBody>
      </p:sp>
      <p:sp>
        <p:nvSpPr>
          <p:cNvPr id="3" name="Content Placeholder 2"/>
          <p:cNvSpPr>
            <a:spLocks noGrp="1"/>
          </p:cNvSpPr>
          <p:nvPr>
            <p:ph idx="1"/>
          </p:nvPr>
        </p:nvSpPr>
        <p:spPr>
          <a:xfrm>
            <a:off x="1451579" y="1486801"/>
            <a:ext cx="9603275" cy="2117012"/>
          </a:xfrm>
        </p:spPr>
        <p:txBody>
          <a:bodyPr>
            <a:normAutofit/>
          </a:bodyPr>
          <a:lstStyle/>
          <a:p>
            <a:r>
              <a:rPr lang="en-US" sz="2800" dirty="0"/>
              <a:t>Other variants:</a:t>
            </a:r>
          </a:p>
        </p:txBody>
      </p:sp>
      <p:pic>
        <p:nvPicPr>
          <p:cNvPr id="6" name="Picture 5">
            <a:extLst>
              <a:ext uri="{FF2B5EF4-FFF2-40B4-BE49-F238E27FC236}">
                <a16:creationId xmlns:a16="http://schemas.microsoft.com/office/drawing/2014/main" id="{D682EC0F-3884-4C31-BA3A-358DB4F092AB}"/>
              </a:ext>
            </a:extLst>
          </p:cNvPr>
          <p:cNvPicPr/>
          <p:nvPr/>
        </p:nvPicPr>
        <p:blipFill>
          <a:blip r:embed="rId3">
            <a:extLst>
              <a:ext uri="{28A0092B-C50C-407E-A947-70E740481C1C}">
                <a14:useLocalDpi xmlns:a14="http://schemas.microsoft.com/office/drawing/2010/main" val="0"/>
              </a:ext>
            </a:extLst>
          </a:blip>
          <a:stretch>
            <a:fillRect/>
          </a:stretch>
        </p:blipFill>
        <p:spPr>
          <a:xfrm>
            <a:off x="5680373" y="1665518"/>
            <a:ext cx="4523445" cy="3876589"/>
          </a:xfrm>
          <a:prstGeom prst="rect">
            <a:avLst/>
          </a:prstGeom>
        </p:spPr>
      </p:pic>
      <p:pic>
        <p:nvPicPr>
          <p:cNvPr id="7" name="Picture 6">
            <a:extLst>
              <a:ext uri="{FF2B5EF4-FFF2-40B4-BE49-F238E27FC236}">
                <a16:creationId xmlns:a16="http://schemas.microsoft.com/office/drawing/2014/main" id="{223F4D23-7CF9-41A1-95A9-25B7875B72A6}"/>
              </a:ext>
            </a:extLst>
          </p:cNvPr>
          <p:cNvPicPr/>
          <p:nvPr/>
        </p:nvPicPr>
        <p:blipFill>
          <a:blip r:embed="rId4">
            <a:extLst>
              <a:ext uri="{28A0092B-C50C-407E-A947-70E740481C1C}">
                <a14:useLocalDpi xmlns:a14="http://schemas.microsoft.com/office/drawing/2010/main" val="0"/>
              </a:ext>
            </a:extLst>
          </a:blip>
          <a:stretch>
            <a:fillRect/>
          </a:stretch>
        </p:blipFill>
        <p:spPr>
          <a:xfrm>
            <a:off x="163370" y="2154349"/>
            <a:ext cx="4523444" cy="2549301"/>
          </a:xfrm>
          <a:prstGeom prst="rect">
            <a:avLst/>
          </a:prstGeom>
        </p:spPr>
      </p:pic>
    </p:spTree>
    <p:extLst>
      <p:ext uri="{BB962C8B-B14F-4D97-AF65-F5344CB8AC3E}">
        <p14:creationId xmlns:p14="http://schemas.microsoft.com/office/powerpoint/2010/main" val="2720909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5" y="336884"/>
            <a:ext cx="10022265" cy="965667"/>
          </a:xfrm>
        </p:spPr>
        <p:txBody>
          <a:bodyPr>
            <a:noAutofit/>
          </a:bodyPr>
          <a:lstStyle/>
          <a:p>
            <a:r>
              <a:rPr lang="en-US" b="1" dirty="0"/>
              <a:t>Step 5: </a:t>
            </a:r>
            <a:r>
              <a:rPr lang="en-US" dirty="0"/>
              <a:t>Stay until help (medical professional) arrives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0002" y="1611257"/>
            <a:ext cx="8486421" cy="4493979"/>
          </a:xfrm>
        </p:spPr>
      </p:pic>
    </p:spTree>
    <p:extLst>
      <p:ext uri="{BB962C8B-B14F-4D97-AF65-F5344CB8AC3E}">
        <p14:creationId xmlns:p14="http://schemas.microsoft.com/office/powerpoint/2010/main" val="3680220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Recovery Position</a:t>
            </a:r>
          </a:p>
        </p:txBody>
      </p:sp>
      <p:sp>
        <p:nvSpPr>
          <p:cNvPr id="3" name="Content Placeholder 2"/>
          <p:cNvSpPr>
            <a:spLocks noGrp="1"/>
          </p:cNvSpPr>
          <p:nvPr>
            <p:ph idx="1"/>
          </p:nvPr>
        </p:nvSpPr>
        <p:spPr>
          <a:xfrm>
            <a:off x="1451576" y="1470300"/>
            <a:ext cx="5815498" cy="4657783"/>
          </a:xfrm>
        </p:spPr>
        <p:txBody>
          <a:bodyPr>
            <a:normAutofit/>
          </a:bodyPr>
          <a:lstStyle/>
          <a:p>
            <a:r>
              <a:rPr lang="en-US" dirty="0"/>
              <a:t>If you need to leave for any reason (call 911, get naloxone, etc.) place the person in the </a:t>
            </a:r>
            <a:r>
              <a:rPr lang="en-US" b="1" dirty="0"/>
              <a:t>recovery position.</a:t>
            </a:r>
          </a:p>
          <a:p>
            <a:r>
              <a:rPr lang="en-US" dirty="0"/>
              <a:t>Lay the person slightly on their side, their body supported by a bent knee, with their face turned to the side.</a:t>
            </a:r>
          </a:p>
          <a:p>
            <a:r>
              <a:rPr lang="en-US" dirty="0"/>
              <a:t>This will help to keep their airway clear and prevent them from choking on their own vomit if they begin to throw-up.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4424" y="1693035"/>
            <a:ext cx="4629240" cy="3471930"/>
          </a:xfrm>
          <a:prstGeom prst="rect">
            <a:avLst/>
          </a:prstGeom>
        </p:spPr>
      </p:pic>
      <p:sp>
        <p:nvSpPr>
          <p:cNvPr id="5" name="Rectangle 4"/>
          <p:cNvSpPr/>
          <p:nvPr/>
        </p:nvSpPr>
        <p:spPr>
          <a:xfrm>
            <a:off x="10014801" y="5912639"/>
            <a:ext cx="2177199" cy="215444"/>
          </a:xfrm>
          <a:prstGeom prst="rect">
            <a:avLst/>
          </a:prstGeom>
        </p:spPr>
        <p:txBody>
          <a:bodyPr wrap="none">
            <a:spAutoFit/>
          </a:bodyPr>
          <a:lstStyle/>
          <a:p>
            <a:pPr algn="r"/>
            <a:r>
              <a:rPr lang="en-US" sz="800"/>
              <a:t>https://harmreduction.org/?s=recovery+position</a:t>
            </a:r>
          </a:p>
        </p:txBody>
      </p:sp>
    </p:spTree>
    <p:extLst>
      <p:ext uri="{BB962C8B-B14F-4D97-AF65-F5344CB8AC3E}">
        <p14:creationId xmlns:p14="http://schemas.microsoft.com/office/powerpoint/2010/main" val="66033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“Opioid Overdose Responder Training”</a:t>
            </a:r>
          </a:p>
        </p:txBody>
      </p:sp>
      <p:sp>
        <p:nvSpPr>
          <p:cNvPr id="3" name="Content Placeholder 2"/>
          <p:cNvSpPr>
            <a:spLocks noGrp="1"/>
          </p:cNvSpPr>
          <p:nvPr>
            <p:ph idx="1"/>
          </p:nvPr>
        </p:nvSpPr>
        <p:spPr>
          <a:xfrm>
            <a:off x="1114424" y="1636295"/>
            <a:ext cx="9940427" cy="4504085"/>
          </a:xfrm>
        </p:spPr>
        <p:txBody>
          <a:bodyPr>
            <a:normAutofit/>
          </a:bodyPr>
          <a:lstStyle/>
          <a:p>
            <a:pPr>
              <a:lnSpc>
                <a:spcPct val="100000"/>
              </a:lnSpc>
            </a:pPr>
            <a:r>
              <a:rPr lang="en-US" sz="2800" dirty="0"/>
              <a:t>Training may be provided by:</a:t>
            </a:r>
          </a:p>
          <a:p>
            <a:pPr lvl="1">
              <a:lnSpc>
                <a:spcPct val="100000"/>
              </a:lnSpc>
            </a:pPr>
            <a:r>
              <a:rPr lang="en-US" sz="2400" dirty="0"/>
              <a:t>Approved </a:t>
            </a:r>
            <a:r>
              <a:rPr lang="en-US" sz="2400" b="1" dirty="0"/>
              <a:t>community-based classes</a:t>
            </a:r>
            <a:r>
              <a:rPr lang="en-US" sz="2400" dirty="0"/>
              <a:t>;</a:t>
            </a:r>
          </a:p>
          <a:p>
            <a:pPr lvl="1">
              <a:lnSpc>
                <a:spcPct val="100000"/>
              </a:lnSpc>
            </a:pPr>
            <a:r>
              <a:rPr lang="en-US" sz="2400" dirty="0"/>
              <a:t>Approved Point of Distribution training;</a:t>
            </a:r>
          </a:p>
          <a:p>
            <a:pPr lvl="1">
              <a:lnSpc>
                <a:spcPct val="100000"/>
              </a:lnSpc>
            </a:pPr>
            <a:r>
              <a:rPr lang="en-US" sz="2400" dirty="0"/>
              <a:t>Online videos;</a:t>
            </a:r>
          </a:p>
          <a:p>
            <a:pPr lvl="1">
              <a:lnSpc>
                <a:spcPct val="100000"/>
              </a:lnSpc>
            </a:pPr>
            <a:r>
              <a:rPr lang="en-US" sz="2400" dirty="0"/>
              <a:t>Direct instruction from a pharmacist or other healthcare provider.</a:t>
            </a:r>
          </a:p>
          <a:p>
            <a:pPr>
              <a:lnSpc>
                <a:spcPct val="100000"/>
              </a:lnSpc>
            </a:pPr>
            <a:r>
              <a:rPr lang="en-US" sz="2800" dirty="0"/>
              <a:t>Available classes, upcoming events, online videos can be found at:</a:t>
            </a:r>
          </a:p>
          <a:p>
            <a:r>
              <a:rPr lang="en-US" u="sng" dirty="0">
                <a:hlinkClick r:id="rId3"/>
              </a:rPr>
              <a:t>https://www.helpisherede.com/overdose-prevention/narcan-training</a:t>
            </a:r>
            <a:r>
              <a:rPr lang="en-US" dirty="0"/>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1797" y="1392125"/>
            <a:ext cx="2417817" cy="2115590"/>
          </a:xfrm>
          <a:prstGeom prst="rect">
            <a:avLst/>
          </a:prstGeom>
        </p:spPr>
      </p:pic>
    </p:spTree>
    <p:extLst>
      <p:ext uri="{BB962C8B-B14F-4D97-AF65-F5344CB8AC3E}">
        <p14:creationId xmlns:p14="http://schemas.microsoft.com/office/powerpoint/2010/main" val="104317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br>
            <a:r>
              <a:rPr lang="en-US" sz="3600"/>
              <a:t>Recovery</a:t>
            </a:r>
            <a:r>
              <a:rPr lang="en-US"/>
              <a:t> Position</a:t>
            </a:r>
          </a:p>
        </p:txBody>
      </p:sp>
      <p:pic>
        <p:nvPicPr>
          <p:cNvPr id="4" name="Content Placeholder 3"/>
          <p:cNvPicPr>
            <a:picLocks noGrp="1" noChangeAspect="1"/>
          </p:cNvPicPr>
          <p:nvPr>
            <p:ph idx="1"/>
          </p:nvPr>
        </p:nvPicPr>
        <p:blipFill>
          <a:blip r:embed="rId3"/>
          <a:stretch>
            <a:fillRect/>
          </a:stretch>
        </p:blipFill>
        <p:spPr>
          <a:xfrm>
            <a:off x="2574361" y="1447034"/>
            <a:ext cx="7043277" cy="4691906"/>
          </a:xfrm>
          <a:prstGeom prst="rect">
            <a:avLst/>
          </a:prstGeom>
        </p:spPr>
      </p:pic>
      <p:sp>
        <p:nvSpPr>
          <p:cNvPr id="3" name="Rectangle 2"/>
          <p:cNvSpPr/>
          <p:nvPr/>
        </p:nvSpPr>
        <p:spPr>
          <a:xfrm>
            <a:off x="9191625" y="5923496"/>
            <a:ext cx="2976282" cy="215444"/>
          </a:xfrm>
          <a:prstGeom prst="rect">
            <a:avLst/>
          </a:prstGeom>
        </p:spPr>
        <p:txBody>
          <a:bodyPr wrap="square">
            <a:spAutoFit/>
          </a:bodyPr>
          <a:lstStyle/>
          <a:p>
            <a:pPr algn="r"/>
            <a:r>
              <a:rPr lang="en-US" sz="800"/>
              <a:t>https://www.healthnavigator.org.nz/health-a-z/r/recovery-position/</a:t>
            </a:r>
          </a:p>
        </p:txBody>
      </p:sp>
    </p:spTree>
    <p:extLst>
      <p:ext uri="{BB962C8B-B14F-4D97-AF65-F5344CB8AC3E}">
        <p14:creationId xmlns:p14="http://schemas.microsoft.com/office/powerpoint/2010/main" val="1521716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6" y="473131"/>
            <a:ext cx="9909531" cy="829420"/>
          </a:xfrm>
        </p:spPr>
        <p:txBody>
          <a:bodyPr>
            <a:normAutofit fontScale="90000"/>
          </a:bodyPr>
          <a:lstStyle/>
          <a:p>
            <a:r>
              <a:rPr lang="en-US" dirty="0"/>
              <a:t>What to expect after giving NALOXONE (naRCAN)</a:t>
            </a:r>
          </a:p>
        </p:txBody>
      </p:sp>
      <p:sp>
        <p:nvSpPr>
          <p:cNvPr id="3" name="Content Placeholder 2"/>
          <p:cNvSpPr>
            <a:spLocks noGrp="1"/>
          </p:cNvSpPr>
          <p:nvPr>
            <p:ph idx="1"/>
          </p:nvPr>
        </p:nvSpPr>
        <p:spPr>
          <a:xfrm>
            <a:off x="1444548" y="1474839"/>
            <a:ext cx="9610306" cy="4645742"/>
          </a:xfrm>
        </p:spPr>
        <p:txBody>
          <a:bodyPr>
            <a:normAutofit/>
          </a:bodyPr>
          <a:lstStyle/>
          <a:p>
            <a:r>
              <a:rPr lang="en-US" dirty="0"/>
              <a:t>While many people will react quickly, it will take a few minutes for the naloxone to have an effect.</a:t>
            </a:r>
          </a:p>
          <a:p>
            <a:r>
              <a:rPr lang="en-US" dirty="0"/>
              <a:t>Remember, </a:t>
            </a:r>
            <a:r>
              <a:rPr lang="en-US" b="1" i="1" u="sng" dirty="0"/>
              <a:t>the goal of </a:t>
            </a:r>
            <a:r>
              <a:rPr lang="en-US" b="1" u="sng" dirty="0"/>
              <a:t>naloxone (Narcan) </a:t>
            </a:r>
            <a:r>
              <a:rPr lang="en-US" b="1" i="1" u="sng" dirty="0"/>
              <a:t>is to restore normal breathing</a:t>
            </a:r>
            <a:r>
              <a:rPr lang="en-US" dirty="0"/>
              <a:t>.</a:t>
            </a:r>
          </a:p>
          <a:p>
            <a:r>
              <a:rPr lang="en-US" dirty="0"/>
              <a:t>Naloxone (Narcan) blocks opioids from acting, so withdrawal symptoms may occur.</a:t>
            </a:r>
          </a:p>
          <a:p>
            <a:pPr lvl="1"/>
            <a:r>
              <a:rPr lang="en-US" dirty="0"/>
              <a:t>However, the dose and administration instructions provided should not lead to severe withdrawal symptoms.</a:t>
            </a:r>
          </a:p>
          <a:p>
            <a:pPr lvl="1"/>
            <a:r>
              <a:rPr lang="en-US" dirty="0"/>
              <a:t>It is important that one does not use again until the naloxone wears off so that a re-overdose does not occur.</a:t>
            </a:r>
          </a:p>
          <a:p>
            <a:pPr lvl="1"/>
            <a:endParaRPr lang="en-US" sz="2400" dirty="0"/>
          </a:p>
          <a:p>
            <a:pPr marL="0" indent="0">
              <a:buNone/>
            </a:pPr>
            <a:endParaRPr lang="en-US" sz="2800" dirty="0"/>
          </a:p>
        </p:txBody>
      </p:sp>
    </p:spTree>
    <p:extLst>
      <p:ext uri="{BB962C8B-B14F-4D97-AF65-F5344CB8AC3E}">
        <p14:creationId xmlns:p14="http://schemas.microsoft.com/office/powerpoint/2010/main" val="417001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to expect after giving NALOXONE (NARCAN) </a:t>
            </a:r>
          </a:p>
        </p:txBody>
      </p:sp>
      <p:sp>
        <p:nvSpPr>
          <p:cNvPr id="3" name="Content Placeholder 2"/>
          <p:cNvSpPr>
            <a:spLocks noGrp="1"/>
          </p:cNvSpPr>
          <p:nvPr>
            <p:ph idx="1"/>
          </p:nvPr>
        </p:nvSpPr>
        <p:spPr>
          <a:xfrm>
            <a:off x="1451580" y="1460090"/>
            <a:ext cx="6940252" cy="4645742"/>
          </a:xfrm>
        </p:spPr>
        <p:txBody>
          <a:bodyPr>
            <a:normAutofit/>
          </a:bodyPr>
          <a:lstStyle/>
          <a:p>
            <a:r>
              <a:rPr lang="en-US" dirty="0"/>
              <a:t>Naloxone (Narcan’s) effects last about 30-90 minutes.</a:t>
            </a:r>
          </a:p>
          <a:p>
            <a:pPr lvl="1"/>
            <a:r>
              <a:rPr lang="en-US" dirty="0"/>
              <a:t>Many opioids last longer, so when the naloxone wears off, it is possible that the person may go into overdose again (without taking any more substances).</a:t>
            </a:r>
          </a:p>
          <a:p>
            <a:r>
              <a:rPr lang="en-US" dirty="0"/>
              <a:t>It is essential that the person be seen by a medical professional after an overdose (for example, EMT or a paramedic).</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041" y="2370065"/>
            <a:ext cx="3245224" cy="2117870"/>
          </a:xfrm>
          <a:prstGeom prst="rect">
            <a:avLst/>
          </a:prstGeom>
        </p:spPr>
      </p:pic>
      <p:sp>
        <p:nvSpPr>
          <p:cNvPr id="7" name="Rectangle 6"/>
          <p:cNvSpPr/>
          <p:nvPr/>
        </p:nvSpPr>
        <p:spPr>
          <a:xfrm>
            <a:off x="8946776" y="5887554"/>
            <a:ext cx="3245224" cy="218278"/>
          </a:xfrm>
          <a:prstGeom prst="rect">
            <a:avLst/>
          </a:prstGeom>
        </p:spPr>
        <p:txBody>
          <a:bodyPr wrap="square">
            <a:spAutoFit/>
          </a:bodyPr>
          <a:lstStyle/>
          <a:p>
            <a:pPr algn="r"/>
            <a:r>
              <a:rPr lang="en-US" sz="800">
                <a:latin typeface="Times New Roman" panose="02020603050405020304" pitchFamily="18" charset="0"/>
                <a:cs typeface="Times New Roman" panose="02020603050405020304" pitchFamily="18" charset="0"/>
              </a:rPr>
              <a:t>https://blog.credit.com/2013/10/consumer-rage-ambulance-ride-69734/</a:t>
            </a:r>
          </a:p>
        </p:txBody>
      </p:sp>
    </p:spTree>
    <p:extLst>
      <p:ext uri="{BB962C8B-B14F-4D97-AF65-F5344CB8AC3E}">
        <p14:creationId xmlns:p14="http://schemas.microsoft.com/office/powerpoint/2010/main" val="188361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if you don’t have NALOXONE (NARCAN)?</a:t>
            </a:r>
          </a:p>
        </p:txBody>
      </p:sp>
      <p:sp>
        <p:nvSpPr>
          <p:cNvPr id="3" name="Content Placeholder 2"/>
          <p:cNvSpPr>
            <a:spLocks noGrp="1"/>
          </p:cNvSpPr>
          <p:nvPr>
            <p:ph idx="1"/>
          </p:nvPr>
        </p:nvSpPr>
        <p:spPr>
          <a:xfrm>
            <a:off x="1451579" y="1464530"/>
            <a:ext cx="5497861" cy="4356440"/>
          </a:xfrm>
        </p:spPr>
        <p:txBody>
          <a:bodyPr>
            <a:normAutofit/>
          </a:bodyPr>
          <a:lstStyle/>
          <a:p>
            <a:r>
              <a:rPr lang="en-US"/>
              <a:t>Call 9-1-1</a:t>
            </a:r>
          </a:p>
          <a:p>
            <a:r>
              <a:rPr lang="en-US"/>
              <a:t>Start rescue breathing and continue until medical help arrives.</a:t>
            </a:r>
          </a:p>
          <a:p>
            <a:pPr lvl="1"/>
            <a:r>
              <a:rPr lang="en-US"/>
              <a:t>If there is more than one person present, take turns.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2873" y="1397206"/>
            <a:ext cx="4491087" cy="4491087"/>
          </a:xfrm>
          <a:prstGeom prst="rect">
            <a:avLst/>
          </a:prstGeom>
        </p:spPr>
      </p:pic>
      <p:sp>
        <p:nvSpPr>
          <p:cNvPr id="5" name="Rectangle 4"/>
          <p:cNvSpPr/>
          <p:nvPr/>
        </p:nvSpPr>
        <p:spPr>
          <a:xfrm>
            <a:off x="6096000" y="5875227"/>
            <a:ext cx="6096000" cy="215444"/>
          </a:xfrm>
          <a:prstGeom prst="rect">
            <a:avLst/>
          </a:prstGeom>
        </p:spPr>
        <p:txBody>
          <a:bodyPr>
            <a:spAutoFit/>
          </a:bodyPr>
          <a:lstStyle/>
          <a:p>
            <a:pPr algn="r"/>
            <a:r>
              <a:rPr lang="en-US" sz="800"/>
              <a:t>https://harmreduction.org/issues/overdose-prevention/overview/overdose-basics/responding-to-opioid-overdose/perform-rescue-breathing/</a:t>
            </a:r>
          </a:p>
        </p:txBody>
      </p:sp>
    </p:spTree>
    <p:extLst>
      <p:ext uri="{BB962C8B-B14F-4D97-AF65-F5344CB8AC3E}">
        <p14:creationId xmlns:p14="http://schemas.microsoft.com/office/powerpoint/2010/main" val="2979856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4" y="0"/>
            <a:ext cx="5310172" cy="1267469"/>
          </a:xfrm>
        </p:spPr>
        <p:txBody>
          <a:bodyPr>
            <a:normAutofit/>
          </a:bodyPr>
          <a:lstStyle/>
          <a:p>
            <a:r>
              <a:rPr lang="en-US" sz="2600"/>
              <a:t>Naloxone Acknowledgment Agreement</a:t>
            </a:r>
          </a:p>
        </p:txBody>
      </p:sp>
      <p:sp>
        <p:nvSpPr>
          <p:cNvPr id="3" name="Content Placeholder 2"/>
          <p:cNvSpPr>
            <a:spLocks noGrp="1"/>
          </p:cNvSpPr>
          <p:nvPr>
            <p:ph idx="1"/>
          </p:nvPr>
        </p:nvSpPr>
        <p:spPr>
          <a:xfrm>
            <a:off x="1451580" y="1563329"/>
            <a:ext cx="4618312" cy="4571999"/>
          </a:xfrm>
        </p:spPr>
        <p:txBody>
          <a:bodyPr/>
          <a:lstStyle/>
          <a:p>
            <a:pPr>
              <a:lnSpc>
                <a:spcPct val="100000"/>
              </a:lnSpc>
            </a:pPr>
            <a:r>
              <a:rPr lang="en-US" dirty="0"/>
              <a:t>Used when purchasing a naloxone kit at a participating pharmacy</a:t>
            </a:r>
          </a:p>
          <a:p>
            <a:pPr>
              <a:lnSpc>
                <a:spcPct val="100000"/>
              </a:lnSpc>
            </a:pPr>
            <a:endParaRPr lang="en-US" dirty="0"/>
          </a:p>
          <a:p>
            <a:pPr>
              <a:lnSpc>
                <a:spcPct val="100000"/>
              </a:lnSpc>
            </a:pPr>
            <a:endParaRPr lang="en-US" dirty="0"/>
          </a:p>
          <a:p>
            <a:pPr>
              <a:lnSpc>
                <a:spcPct val="100000"/>
              </a:lnSpc>
            </a:pPr>
            <a:r>
              <a:rPr lang="en-US" dirty="0"/>
              <a:t>Mail-Order Program:</a:t>
            </a:r>
          </a:p>
          <a:p>
            <a:pPr lvl="1">
              <a:lnSpc>
                <a:spcPct val="100000"/>
              </a:lnSpc>
            </a:pPr>
            <a:r>
              <a:rPr lang="en-US" dirty="0"/>
              <a:t>www.HelpIsHereDE.com</a:t>
            </a:r>
          </a:p>
        </p:txBody>
      </p:sp>
      <p:pic>
        <p:nvPicPr>
          <p:cNvPr id="4" name="Content Placeholder 3"/>
          <p:cNvPicPr>
            <a:picLocks noChangeAspect="1"/>
          </p:cNvPicPr>
          <p:nvPr/>
        </p:nvPicPr>
        <p:blipFill>
          <a:blip r:embed="rId3"/>
          <a:stretch>
            <a:fillRect/>
          </a:stretch>
        </p:blipFill>
        <p:spPr>
          <a:xfrm>
            <a:off x="6749714" y="59146"/>
            <a:ext cx="5430253" cy="6076182"/>
          </a:xfrm>
          <a:prstGeom prst="rect">
            <a:avLst/>
          </a:prstGeom>
          <a:ln w="12700">
            <a:solidFill>
              <a:schemeClr val="tx1"/>
            </a:solidFill>
          </a:ln>
        </p:spPr>
      </p:pic>
    </p:spTree>
    <p:extLst>
      <p:ext uri="{BB962C8B-B14F-4D97-AF65-F5344CB8AC3E}">
        <p14:creationId xmlns:p14="http://schemas.microsoft.com/office/powerpoint/2010/main" val="79877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none"/>
              <a:t>DHSS Opioid Rescue Kit Components</a:t>
            </a:r>
          </a:p>
        </p:txBody>
      </p:sp>
    </p:spTree>
    <p:extLst>
      <p:ext uri="{BB962C8B-B14F-4D97-AF65-F5344CB8AC3E}">
        <p14:creationId xmlns:p14="http://schemas.microsoft.com/office/powerpoint/2010/main" val="1394409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DBF8B3-0B14-43A1-98A8-AB0840CC69EF}"/>
              </a:ext>
            </a:extLst>
          </p:cNvPr>
          <p:cNvSpPr>
            <a:spLocks noGrp="1"/>
          </p:cNvSpPr>
          <p:nvPr>
            <p:ph type="title"/>
          </p:nvPr>
        </p:nvSpPr>
        <p:spPr/>
        <p:txBody>
          <a:bodyPr/>
          <a:lstStyle/>
          <a:p>
            <a:r>
              <a:rPr lang="en-US" b="1" dirty="0"/>
              <a:t>DHSS Opioid rescue kit</a:t>
            </a:r>
          </a:p>
        </p:txBody>
      </p:sp>
      <p:sp>
        <p:nvSpPr>
          <p:cNvPr id="5" name="Content Placeholder 4">
            <a:extLst>
              <a:ext uri="{FF2B5EF4-FFF2-40B4-BE49-F238E27FC236}">
                <a16:creationId xmlns:a16="http://schemas.microsoft.com/office/drawing/2014/main" id="{8C10B926-403A-4FB8-BB68-D061F23D4633}"/>
              </a:ext>
            </a:extLst>
          </p:cNvPr>
          <p:cNvSpPr>
            <a:spLocks noGrp="1"/>
          </p:cNvSpPr>
          <p:nvPr>
            <p:ph idx="1"/>
          </p:nvPr>
        </p:nvSpPr>
        <p:spPr>
          <a:xfrm>
            <a:off x="9903768" y="1556374"/>
            <a:ext cx="2288231" cy="3300471"/>
          </a:xfrm>
        </p:spPr>
        <p:txBody>
          <a:bodyPr>
            <a:normAutofit fontScale="85000" lnSpcReduction="10000"/>
          </a:bodyPr>
          <a:lstStyle/>
          <a:p>
            <a:pPr>
              <a:lnSpc>
                <a:spcPct val="100000"/>
              </a:lnSpc>
            </a:pPr>
            <a:r>
              <a:rPr lang="en-US" sz="2000" b="1" dirty="0"/>
              <a:t>2 Doses of Narcan</a:t>
            </a:r>
          </a:p>
          <a:p>
            <a:pPr>
              <a:lnSpc>
                <a:spcPct val="100000"/>
              </a:lnSpc>
            </a:pPr>
            <a:r>
              <a:rPr lang="en-US" sz="2000" b="1" dirty="0"/>
              <a:t>Face Shield</a:t>
            </a:r>
          </a:p>
          <a:p>
            <a:pPr>
              <a:lnSpc>
                <a:spcPct val="100000"/>
              </a:lnSpc>
            </a:pPr>
            <a:r>
              <a:rPr lang="en-US" sz="2000" b="1" dirty="0"/>
              <a:t>Instructions page</a:t>
            </a:r>
          </a:p>
          <a:p>
            <a:pPr>
              <a:lnSpc>
                <a:spcPct val="100000"/>
              </a:lnSpc>
            </a:pPr>
            <a:r>
              <a:rPr lang="en-US" sz="2000" b="1" dirty="0"/>
              <a:t>Treatment Connection Postcard</a:t>
            </a:r>
          </a:p>
          <a:p>
            <a:pPr>
              <a:lnSpc>
                <a:spcPct val="100000"/>
              </a:lnSpc>
            </a:pPr>
            <a:r>
              <a:rPr lang="en-US" sz="2000" b="1" dirty="0"/>
              <a:t>Overdose Guidance Document</a:t>
            </a:r>
          </a:p>
          <a:p>
            <a:pPr>
              <a:lnSpc>
                <a:spcPct val="100000"/>
              </a:lnSpc>
            </a:pPr>
            <a:r>
              <a:rPr lang="en-US" sz="2000" b="1" dirty="0"/>
              <a:t>Bridge Clinic Document</a:t>
            </a:r>
          </a:p>
          <a:p>
            <a:pPr marL="0" indent="0" algn="r">
              <a:lnSpc>
                <a:spcPct val="100000"/>
              </a:lnSpc>
              <a:buNone/>
            </a:pPr>
            <a:endParaRPr lang="en-US" sz="2000" b="1" dirty="0">
              <a:solidFill>
                <a:srgbClr val="00B0F0"/>
              </a:solidFill>
            </a:endParaRPr>
          </a:p>
        </p:txBody>
      </p:sp>
      <p:sp>
        <p:nvSpPr>
          <p:cNvPr id="9" name="Content Placeholder 4">
            <a:extLst>
              <a:ext uri="{FF2B5EF4-FFF2-40B4-BE49-F238E27FC236}">
                <a16:creationId xmlns:a16="http://schemas.microsoft.com/office/drawing/2014/main" id="{C4883CC8-EA30-4F06-BE04-FD7C7B4A6ABC}"/>
              </a:ext>
            </a:extLst>
          </p:cNvPr>
          <p:cNvSpPr txBox="1">
            <a:spLocks/>
          </p:cNvSpPr>
          <p:nvPr/>
        </p:nvSpPr>
        <p:spPr>
          <a:xfrm>
            <a:off x="9939647" y="3282175"/>
            <a:ext cx="2288230" cy="400110"/>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0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a:buFont typeface="Arial" panose="020B0604020202020204" pitchFamily="34" charset="0"/>
              <a:buNone/>
            </a:pPr>
            <a:endParaRPr lang="en-US" sz="2000" b="1" dirty="0">
              <a:solidFill>
                <a:srgbClr val="00B0F0"/>
              </a:solidFill>
            </a:endParaRPr>
          </a:p>
        </p:txBody>
      </p:sp>
      <p:sp>
        <p:nvSpPr>
          <p:cNvPr id="10" name="Content Placeholder 4">
            <a:extLst>
              <a:ext uri="{FF2B5EF4-FFF2-40B4-BE49-F238E27FC236}">
                <a16:creationId xmlns:a16="http://schemas.microsoft.com/office/drawing/2014/main" id="{424F51BB-F3CA-455E-A628-785ABCE3F675}"/>
              </a:ext>
            </a:extLst>
          </p:cNvPr>
          <p:cNvSpPr txBox="1">
            <a:spLocks/>
          </p:cNvSpPr>
          <p:nvPr/>
        </p:nvSpPr>
        <p:spPr>
          <a:xfrm>
            <a:off x="9476509" y="3868523"/>
            <a:ext cx="2715490" cy="712727"/>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0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a:lnSpc>
                <a:spcPct val="100000"/>
              </a:lnSpc>
              <a:spcBef>
                <a:spcPts val="0"/>
              </a:spcBef>
              <a:buFont typeface="Arial" panose="020B0604020202020204" pitchFamily="34" charset="0"/>
              <a:buNone/>
            </a:pPr>
            <a:endParaRPr lang="en-US" sz="2000" b="1" dirty="0">
              <a:solidFill>
                <a:srgbClr val="00B0F0"/>
              </a:solidFill>
            </a:endParaRPr>
          </a:p>
        </p:txBody>
      </p:sp>
      <p:pic>
        <p:nvPicPr>
          <p:cNvPr id="3" name="Picture 2" descr="Text&#10;&#10;Description automatically generated">
            <a:extLst>
              <a:ext uri="{FF2B5EF4-FFF2-40B4-BE49-F238E27FC236}">
                <a16:creationId xmlns:a16="http://schemas.microsoft.com/office/drawing/2014/main" id="{B88910AC-BF97-4633-AD3E-DF0DD099D065}"/>
              </a:ext>
            </a:extLst>
          </p:cNvPr>
          <p:cNvPicPr>
            <a:picLocks noChangeAspect="1"/>
          </p:cNvPicPr>
          <p:nvPr/>
        </p:nvPicPr>
        <p:blipFill>
          <a:blip r:embed="rId3"/>
          <a:stretch>
            <a:fillRect/>
          </a:stretch>
        </p:blipFill>
        <p:spPr>
          <a:xfrm>
            <a:off x="93175" y="1302550"/>
            <a:ext cx="9347457" cy="4847729"/>
          </a:xfrm>
          <a:prstGeom prst="rect">
            <a:avLst/>
          </a:prstGeom>
        </p:spPr>
      </p:pic>
    </p:spTree>
    <p:extLst>
      <p:ext uri="{BB962C8B-B14F-4D97-AF65-F5344CB8AC3E}">
        <p14:creationId xmlns:p14="http://schemas.microsoft.com/office/powerpoint/2010/main" val="1711719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DBF8B3-0B14-43A1-98A8-AB0840CC69EF}"/>
              </a:ext>
            </a:extLst>
          </p:cNvPr>
          <p:cNvSpPr>
            <a:spLocks noGrp="1"/>
          </p:cNvSpPr>
          <p:nvPr>
            <p:ph type="title"/>
          </p:nvPr>
        </p:nvSpPr>
        <p:spPr/>
        <p:txBody>
          <a:bodyPr>
            <a:normAutofit/>
          </a:bodyPr>
          <a:lstStyle/>
          <a:p>
            <a:r>
              <a:rPr lang="en-US" b="1" dirty="0"/>
              <a:t>DHSS Opioid rescue kit</a:t>
            </a:r>
          </a:p>
        </p:txBody>
      </p:sp>
      <p:sp>
        <p:nvSpPr>
          <p:cNvPr id="5" name="Content Placeholder 4">
            <a:extLst>
              <a:ext uri="{FF2B5EF4-FFF2-40B4-BE49-F238E27FC236}">
                <a16:creationId xmlns:a16="http://schemas.microsoft.com/office/drawing/2014/main" id="{8C10B926-403A-4FB8-BB68-D061F23D4633}"/>
              </a:ext>
            </a:extLst>
          </p:cNvPr>
          <p:cNvSpPr>
            <a:spLocks noGrp="1"/>
          </p:cNvSpPr>
          <p:nvPr>
            <p:ph idx="1"/>
          </p:nvPr>
        </p:nvSpPr>
        <p:spPr>
          <a:xfrm>
            <a:off x="2559199" y="1302551"/>
            <a:ext cx="5260147" cy="712727"/>
          </a:xfrm>
        </p:spPr>
        <p:txBody>
          <a:bodyPr>
            <a:normAutofit/>
          </a:bodyPr>
          <a:lstStyle/>
          <a:p>
            <a:pPr marL="0" indent="0" algn="ctr">
              <a:buNone/>
            </a:pPr>
            <a:r>
              <a:rPr lang="en-US" sz="2000" b="1" dirty="0"/>
              <a:t>Barrier device / face shield</a:t>
            </a:r>
          </a:p>
        </p:txBody>
      </p:sp>
      <p:pic>
        <p:nvPicPr>
          <p:cNvPr id="11" name="Picture 10">
            <a:extLst>
              <a:ext uri="{FF2B5EF4-FFF2-40B4-BE49-F238E27FC236}">
                <a16:creationId xmlns:a16="http://schemas.microsoft.com/office/drawing/2014/main" id="{229510F3-EA8B-449E-A03C-36CA49DE9C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982"/>
          <a:stretch/>
        </p:blipFill>
        <p:spPr>
          <a:xfrm rot="5400000">
            <a:off x="2891095" y="1683381"/>
            <a:ext cx="4034796" cy="4698589"/>
          </a:xfrm>
          <a:prstGeom prst="rect">
            <a:avLst/>
          </a:prstGeom>
        </p:spPr>
      </p:pic>
    </p:spTree>
    <p:extLst>
      <p:ext uri="{BB962C8B-B14F-4D97-AF65-F5344CB8AC3E}">
        <p14:creationId xmlns:p14="http://schemas.microsoft.com/office/powerpoint/2010/main" val="3327383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Questions?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3444" y="1489587"/>
            <a:ext cx="8885112" cy="4442556"/>
          </a:xfrm>
        </p:spPr>
      </p:pic>
      <p:sp>
        <p:nvSpPr>
          <p:cNvPr id="5" name="Rectangle 4"/>
          <p:cNvSpPr/>
          <p:nvPr/>
        </p:nvSpPr>
        <p:spPr>
          <a:xfrm>
            <a:off x="8585200" y="6642556"/>
            <a:ext cx="3606800" cy="215444"/>
          </a:xfrm>
          <a:prstGeom prst="rect">
            <a:avLst/>
          </a:prstGeom>
        </p:spPr>
        <p:txBody>
          <a:bodyPr wrap="square">
            <a:spAutoFit/>
          </a:bodyPr>
          <a:lstStyle/>
          <a:p>
            <a:pPr algn="r"/>
            <a:r>
              <a:rPr lang="en-US" sz="800"/>
              <a:t>https://www.huffpost.com/entry/asking-questions-is-really-hard_b_7052722</a:t>
            </a:r>
          </a:p>
        </p:txBody>
      </p:sp>
    </p:spTree>
    <p:extLst>
      <p:ext uri="{BB962C8B-B14F-4D97-AF65-F5344CB8AC3E}">
        <p14:creationId xmlns:p14="http://schemas.microsoft.com/office/powerpoint/2010/main" val="28418304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EF6CF-8596-4DD3-949A-7AF87228998A}"/>
              </a:ext>
            </a:extLst>
          </p:cNvPr>
          <p:cNvSpPr>
            <a:spLocks noGrp="1"/>
          </p:cNvSpPr>
          <p:nvPr>
            <p:ph type="title"/>
          </p:nvPr>
        </p:nvSpPr>
        <p:spPr/>
        <p:txBody>
          <a:bodyPr/>
          <a:lstStyle/>
          <a:p>
            <a:r>
              <a:rPr lang="en-US"/>
              <a:t>Contact</a:t>
            </a:r>
          </a:p>
        </p:txBody>
      </p:sp>
      <p:sp>
        <p:nvSpPr>
          <p:cNvPr id="3" name="Content Placeholder 2">
            <a:extLst>
              <a:ext uri="{FF2B5EF4-FFF2-40B4-BE49-F238E27FC236}">
                <a16:creationId xmlns:a16="http://schemas.microsoft.com/office/drawing/2014/main" id="{A6AD1CBE-6F08-4EBC-97D0-183F88B60EED}"/>
              </a:ext>
            </a:extLst>
          </p:cNvPr>
          <p:cNvSpPr>
            <a:spLocks noGrp="1"/>
          </p:cNvSpPr>
          <p:nvPr>
            <p:ph idx="1"/>
          </p:nvPr>
        </p:nvSpPr>
        <p:spPr>
          <a:xfrm>
            <a:off x="1451577" y="1592826"/>
            <a:ext cx="9603275" cy="4519215"/>
          </a:xfrm>
        </p:spPr>
        <p:txBody>
          <a:bodyPr>
            <a:normAutofit/>
          </a:bodyPr>
          <a:lstStyle/>
          <a:p>
            <a:pPr marL="0" indent="0">
              <a:buNone/>
            </a:pPr>
            <a:r>
              <a:rPr lang="en-US" sz="3200" b="1" dirty="0"/>
              <a:t>DSAMH Naloxone Support Team</a:t>
            </a:r>
          </a:p>
          <a:p>
            <a:r>
              <a:rPr lang="en-US" sz="2800" dirty="0">
                <a:hlinkClick r:id="rId3"/>
              </a:rPr>
              <a:t>Narcan.Train@delaware.gov</a:t>
            </a:r>
            <a:endParaRPr lang="en-US" sz="2800" dirty="0"/>
          </a:p>
          <a:p>
            <a:r>
              <a:rPr lang="en-US" sz="2800" dirty="0"/>
              <a:t>302-255-2777</a:t>
            </a:r>
          </a:p>
        </p:txBody>
      </p:sp>
      <p:pic>
        <p:nvPicPr>
          <p:cNvPr id="5" name="Picture 4">
            <a:extLst>
              <a:ext uri="{FF2B5EF4-FFF2-40B4-BE49-F238E27FC236}">
                <a16:creationId xmlns:a16="http://schemas.microsoft.com/office/drawing/2014/main" id="{9D4BE347-277C-4456-B49A-671C099344C1}"/>
              </a:ext>
            </a:extLst>
          </p:cNvPr>
          <p:cNvPicPr>
            <a:picLocks noChangeAspect="1"/>
          </p:cNvPicPr>
          <p:nvPr/>
        </p:nvPicPr>
        <p:blipFill>
          <a:blip r:embed="rId4"/>
          <a:stretch>
            <a:fillRect/>
          </a:stretch>
        </p:blipFill>
        <p:spPr>
          <a:xfrm>
            <a:off x="1895492" y="4243163"/>
            <a:ext cx="8401016" cy="1603387"/>
          </a:xfrm>
          <a:prstGeom prst="rect">
            <a:avLst/>
          </a:prstGeom>
        </p:spPr>
      </p:pic>
    </p:spTree>
    <p:extLst>
      <p:ext uri="{BB962C8B-B14F-4D97-AF65-F5344CB8AC3E}">
        <p14:creationId xmlns:p14="http://schemas.microsoft.com/office/powerpoint/2010/main" val="631095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“Opioid Overdose Responder Training”</a:t>
            </a:r>
          </a:p>
        </p:txBody>
      </p:sp>
      <p:sp>
        <p:nvSpPr>
          <p:cNvPr id="3" name="Content Placeholder 2"/>
          <p:cNvSpPr>
            <a:spLocks noGrp="1"/>
          </p:cNvSpPr>
          <p:nvPr>
            <p:ph idx="1"/>
          </p:nvPr>
        </p:nvSpPr>
        <p:spPr>
          <a:xfrm>
            <a:off x="1451577" y="1533832"/>
            <a:ext cx="9603275" cy="4578209"/>
          </a:xfrm>
        </p:spPr>
        <p:txBody>
          <a:bodyPr>
            <a:normAutofit/>
          </a:bodyPr>
          <a:lstStyle/>
          <a:p>
            <a:pPr>
              <a:lnSpc>
                <a:spcPct val="100000"/>
              </a:lnSpc>
            </a:pPr>
            <a:r>
              <a:rPr lang="en-US" sz="2800" dirty="0"/>
              <a:t>Training must include at a minimum: </a:t>
            </a:r>
          </a:p>
          <a:p>
            <a:pPr lvl="1">
              <a:lnSpc>
                <a:spcPct val="100000"/>
              </a:lnSpc>
            </a:pPr>
            <a:r>
              <a:rPr lang="en-US" sz="2400" dirty="0"/>
              <a:t>overdose prevention techniques,</a:t>
            </a:r>
          </a:p>
          <a:p>
            <a:pPr lvl="1">
              <a:lnSpc>
                <a:spcPct val="100000"/>
              </a:lnSpc>
            </a:pPr>
            <a:r>
              <a:rPr lang="en-US" sz="2400" dirty="0"/>
              <a:t>recognizing signs and symptom of overdose;</a:t>
            </a:r>
          </a:p>
          <a:p>
            <a:pPr lvl="1">
              <a:lnSpc>
                <a:spcPct val="100000"/>
              </a:lnSpc>
            </a:pPr>
            <a:r>
              <a:rPr lang="en-US" sz="2400" dirty="0"/>
              <a:t>calling 911, airway and breathing assessment and rescue breathing;</a:t>
            </a:r>
          </a:p>
          <a:p>
            <a:pPr lvl="1">
              <a:lnSpc>
                <a:spcPct val="100000"/>
              </a:lnSpc>
            </a:pPr>
            <a:r>
              <a:rPr lang="en-US" sz="2400" dirty="0"/>
              <a:t>naloxone storage, carrying and administration;</a:t>
            </a:r>
          </a:p>
          <a:p>
            <a:pPr lvl="1">
              <a:lnSpc>
                <a:spcPct val="100000"/>
              </a:lnSpc>
            </a:pPr>
            <a:r>
              <a:rPr lang="en-US" sz="2400" dirty="0"/>
              <a:t>post-overdose follow-up and care.</a:t>
            </a:r>
          </a:p>
        </p:txBody>
      </p:sp>
    </p:spTree>
    <p:extLst>
      <p:ext uri="{BB962C8B-B14F-4D97-AF65-F5344CB8AC3E}">
        <p14:creationId xmlns:p14="http://schemas.microsoft.com/office/powerpoint/2010/main" val="137112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18FF-7CE9-4E54-86C7-496DE81F0433}"/>
              </a:ext>
            </a:extLst>
          </p:cNvPr>
          <p:cNvSpPr>
            <a:spLocks noGrp="1"/>
          </p:cNvSpPr>
          <p:nvPr>
            <p:ph type="title"/>
          </p:nvPr>
        </p:nvSpPr>
        <p:spPr/>
        <p:txBody>
          <a:bodyPr/>
          <a:lstStyle/>
          <a:p>
            <a:r>
              <a:rPr lang="en-US" dirty="0"/>
              <a:t>Delaware and the epidemic</a:t>
            </a:r>
          </a:p>
        </p:txBody>
      </p:sp>
      <p:sp>
        <p:nvSpPr>
          <p:cNvPr id="3" name="Content Placeholder 2">
            <a:extLst>
              <a:ext uri="{FF2B5EF4-FFF2-40B4-BE49-F238E27FC236}">
                <a16:creationId xmlns:a16="http://schemas.microsoft.com/office/drawing/2014/main" id="{D194FBBC-ADE7-472A-BDD2-BD8AA528A66A}"/>
              </a:ext>
            </a:extLst>
          </p:cNvPr>
          <p:cNvSpPr>
            <a:spLocks noGrp="1"/>
          </p:cNvSpPr>
          <p:nvPr>
            <p:ph idx="1"/>
          </p:nvPr>
        </p:nvSpPr>
        <p:spPr/>
        <p:txBody>
          <a:bodyPr>
            <a:normAutofit/>
          </a:bodyPr>
          <a:lstStyle/>
          <a:p>
            <a:pPr lvl="1"/>
            <a:r>
              <a:rPr lang="en-US" sz="2400" dirty="0"/>
              <a:t>Estimated 100,306 drug overdose deaths April 2020 - April 2021</a:t>
            </a:r>
          </a:p>
          <a:p>
            <a:pPr marL="457200" lvl="1" indent="0">
              <a:buNone/>
            </a:pPr>
            <a:r>
              <a:rPr lang="en-US" sz="2400" dirty="0"/>
              <a:t>	- Up 29% from the same period the year before (78,056)</a:t>
            </a:r>
          </a:p>
          <a:p>
            <a:pPr marL="914400" lvl="2" indent="0">
              <a:buNone/>
            </a:pPr>
            <a:r>
              <a:rPr lang="en-US" sz="2400" dirty="0"/>
              <a:t>- Delaware drug overdose deaths down by 1.7% (Same Period)</a:t>
            </a:r>
          </a:p>
          <a:p>
            <a:pPr lvl="1"/>
            <a:r>
              <a:rPr lang="en-US" sz="2400" dirty="0"/>
              <a:t>Delaware ranks 4</a:t>
            </a:r>
            <a:r>
              <a:rPr lang="en-US" sz="2400" baseline="30000" dirty="0"/>
              <a:t>th</a:t>
            </a:r>
            <a:r>
              <a:rPr lang="en-US" sz="2400" dirty="0"/>
              <a:t> in the country for age adjusted deaths</a:t>
            </a:r>
          </a:p>
          <a:p>
            <a:pPr marL="1371600" lvl="3" indent="0">
              <a:buNone/>
            </a:pPr>
            <a:r>
              <a:rPr lang="en-US" sz="2000" i="1" dirty="0"/>
              <a:t>(per 100 people, 2021 CDC data)</a:t>
            </a:r>
          </a:p>
          <a:p>
            <a:pPr lvl="1"/>
            <a:r>
              <a:rPr lang="en-US" sz="2400" dirty="0"/>
              <a:t>1</a:t>
            </a:r>
            <a:r>
              <a:rPr lang="en-US" sz="2400" baseline="30000" dirty="0"/>
              <a:t>st</a:t>
            </a:r>
            <a:r>
              <a:rPr lang="en-US" sz="2400" dirty="0"/>
              <a:t> in the country for high-dose and long-acting opioid prescription</a:t>
            </a:r>
          </a:p>
          <a:p>
            <a:pPr marL="1371600" lvl="3" indent="0">
              <a:buNone/>
            </a:pPr>
            <a:r>
              <a:rPr lang="en-US" sz="1800" i="1" dirty="0"/>
              <a:t>(per 100 people, 2020 CDC data)</a:t>
            </a:r>
            <a:endParaRPr lang="en-US" sz="1800" i="1" dirty="0">
              <a:highlight>
                <a:srgbClr val="FFFF00"/>
              </a:highlight>
            </a:endParaRPr>
          </a:p>
          <a:p>
            <a:pPr lvl="1"/>
            <a:endParaRPr lang="en-US" sz="2400" dirty="0"/>
          </a:p>
        </p:txBody>
      </p:sp>
    </p:spTree>
    <p:extLst>
      <p:ext uri="{BB962C8B-B14F-4D97-AF65-F5344CB8AC3E}">
        <p14:creationId xmlns:p14="http://schemas.microsoft.com/office/powerpoint/2010/main" val="350765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r>
              <a:rPr lang="en-US" dirty="0"/>
              <a:t>NALOXONE (NARCAN) Myths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7019" y="2073808"/>
            <a:ext cx="5601761" cy="3675584"/>
          </a:xfrm>
          <a:prstGeom prst="rect">
            <a:avLst/>
          </a:prstGeom>
        </p:spPr>
      </p:pic>
      <p:sp>
        <p:nvSpPr>
          <p:cNvPr id="10" name="Rectangle 9"/>
          <p:cNvSpPr/>
          <p:nvPr/>
        </p:nvSpPr>
        <p:spPr>
          <a:xfrm>
            <a:off x="8858780" y="5914496"/>
            <a:ext cx="2534668" cy="215444"/>
          </a:xfrm>
          <a:prstGeom prst="rect">
            <a:avLst/>
          </a:prstGeom>
        </p:spPr>
        <p:txBody>
          <a:bodyPr wrap="none">
            <a:spAutoFit/>
          </a:bodyPr>
          <a:lstStyle/>
          <a:p>
            <a:r>
              <a:rPr lang="en-US" sz="800"/>
              <a:t>http://www.yourtrainingedge.com/top-10-training-myths/</a:t>
            </a:r>
          </a:p>
        </p:txBody>
      </p:sp>
    </p:spTree>
    <p:extLst>
      <p:ext uri="{BB962C8B-B14F-4D97-AF65-F5344CB8AC3E}">
        <p14:creationId xmlns:p14="http://schemas.microsoft.com/office/powerpoint/2010/main" val="2597167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NALOXONE (NARCAN) Myths</a:t>
            </a:r>
          </a:p>
        </p:txBody>
      </p:sp>
      <p:sp>
        <p:nvSpPr>
          <p:cNvPr id="3" name="Content Placeholder 2"/>
          <p:cNvSpPr>
            <a:spLocks noGrp="1"/>
          </p:cNvSpPr>
          <p:nvPr>
            <p:ph idx="1"/>
          </p:nvPr>
        </p:nvSpPr>
        <p:spPr/>
        <p:txBody>
          <a:bodyPr>
            <a:normAutofit/>
          </a:bodyPr>
          <a:lstStyle/>
          <a:p>
            <a:r>
              <a:rPr lang="en-US" sz="2800" dirty="0"/>
              <a:t>MYTH: </a:t>
            </a:r>
          </a:p>
          <a:p>
            <a:pPr lvl="1"/>
            <a:r>
              <a:rPr lang="en-US" sz="2400" dirty="0"/>
              <a:t>Naloxone (Narcan) encourages people to take more drugs.</a:t>
            </a:r>
          </a:p>
          <a:p>
            <a:pPr lvl="1"/>
            <a:endParaRPr lang="en-US" sz="2400" dirty="0"/>
          </a:p>
          <a:p>
            <a:r>
              <a:rPr lang="en-US" sz="2800" dirty="0"/>
              <a:t>FACT:  </a:t>
            </a:r>
          </a:p>
          <a:p>
            <a:pPr lvl="1"/>
            <a:r>
              <a:rPr lang="en-US" sz="2400" dirty="0"/>
              <a:t>Research has shown that naloxone (Narcan) does not lead to more or riskier drug use.</a:t>
            </a:r>
            <a:r>
              <a:rPr lang="en-US" sz="2400" baseline="30000" dirty="0"/>
              <a:t>1</a:t>
            </a:r>
          </a:p>
          <a:p>
            <a:pPr lvl="1"/>
            <a:r>
              <a:rPr lang="en-US" sz="2400" dirty="0"/>
              <a:t>In fact, some studies have shown that naloxone (Narcan) administration results in a decrease in opioid use.</a:t>
            </a:r>
            <a:r>
              <a:rPr lang="en-US" sz="2400" baseline="30000" dirty="0"/>
              <a:t>2</a:t>
            </a:r>
          </a:p>
          <a:p>
            <a:pPr lvl="1"/>
            <a:endParaRPr lang="en-US" sz="2400" dirty="0"/>
          </a:p>
        </p:txBody>
      </p:sp>
      <p:sp>
        <p:nvSpPr>
          <p:cNvPr id="6" name="Rectangle 5"/>
          <p:cNvSpPr/>
          <p:nvPr/>
        </p:nvSpPr>
        <p:spPr>
          <a:xfrm>
            <a:off x="1451577" y="5560393"/>
            <a:ext cx="9775221" cy="215444"/>
          </a:xfrm>
          <a:prstGeom prst="rect">
            <a:avLst/>
          </a:prstGeom>
        </p:spPr>
        <p:txBody>
          <a:bodyPr wrap="square">
            <a:spAutoFit/>
          </a:bodyPr>
          <a:lstStyle/>
          <a:p>
            <a:r>
              <a:rPr lang="en-US" sz="800" dirty="0">
                <a:latin typeface="Times New Roman" panose="02020603050405020304" pitchFamily="18" charset="0"/>
                <a:cs typeface="Times New Roman" panose="02020603050405020304" pitchFamily="18" charset="0"/>
              </a:rPr>
              <a:t>(1) Jones JD, Campbell A, Metz VE, Comer SD. No evidence of compensatory drug use risk behavior among heroin users after receiving take-home naloxone. </a:t>
            </a:r>
            <a:r>
              <a:rPr lang="en-US" sz="800" i="1" dirty="0">
                <a:latin typeface="Times New Roman" panose="02020603050405020304" pitchFamily="18" charset="0"/>
                <a:cs typeface="Times New Roman" panose="02020603050405020304" pitchFamily="18" charset="0"/>
              </a:rPr>
              <a:t>Addictive Behaviors</a:t>
            </a:r>
            <a:r>
              <a:rPr lang="en-US" sz="800" dirty="0">
                <a:latin typeface="Times New Roman" panose="02020603050405020304" pitchFamily="18" charset="0"/>
                <a:cs typeface="Times New Roman" panose="02020603050405020304" pitchFamily="18" charset="0"/>
              </a:rPr>
              <a:t>. 2017;71:104-106. doi:10.1016/j.addbeh.2017.03.008. </a:t>
            </a:r>
          </a:p>
        </p:txBody>
      </p:sp>
      <p:sp>
        <p:nvSpPr>
          <p:cNvPr id="7" name="Rectangle 6"/>
          <p:cNvSpPr/>
          <p:nvPr/>
        </p:nvSpPr>
        <p:spPr>
          <a:xfrm>
            <a:off x="1451578" y="5761133"/>
            <a:ext cx="9775221" cy="338554"/>
          </a:xfrm>
          <a:prstGeom prst="rect">
            <a:avLst/>
          </a:prstGeom>
        </p:spPr>
        <p:txBody>
          <a:bodyPr wrap="square">
            <a:spAutoFit/>
          </a:bodyPr>
          <a:lstStyle/>
          <a:p>
            <a:r>
              <a:rPr lang="en-US" sz="800" dirty="0">
                <a:solidFill>
                  <a:srgbClr val="333333"/>
                </a:solidFill>
                <a:latin typeface="TimesNewRoman"/>
              </a:rPr>
              <a:t>(2) Wagner KD, Valente TW, Casanova M, et al. Evaluation of an overdose prevention and response training </a:t>
            </a:r>
            <a:r>
              <a:rPr lang="en-US" sz="800" dirty="0" err="1">
                <a:solidFill>
                  <a:srgbClr val="333333"/>
                </a:solidFill>
                <a:latin typeface="TimesNewRoman"/>
              </a:rPr>
              <a:t>programme</a:t>
            </a:r>
            <a:r>
              <a:rPr lang="en-US" sz="800" dirty="0">
                <a:solidFill>
                  <a:srgbClr val="333333"/>
                </a:solidFill>
                <a:latin typeface="TimesNewRoman"/>
              </a:rPr>
              <a:t> for injection drug users in the Skid Row area of Los Angeles, CA. </a:t>
            </a:r>
            <a:r>
              <a:rPr lang="en-US" sz="800" i="1" dirty="0">
                <a:solidFill>
                  <a:srgbClr val="333333"/>
                </a:solidFill>
                <a:latin typeface="TimesNewRoman"/>
              </a:rPr>
              <a:t>International Journal of Drug Policy</a:t>
            </a:r>
            <a:r>
              <a:rPr lang="en-US" sz="800" dirty="0">
                <a:solidFill>
                  <a:srgbClr val="333333"/>
                </a:solidFill>
                <a:latin typeface="TimesNewRoman"/>
              </a:rPr>
              <a:t>. 2010;21(3):186-193. doi:10.1016/j.drugpo.2009.01.003.</a:t>
            </a:r>
            <a:endParaRPr lang="en-US" sz="800" dirty="0"/>
          </a:p>
        </p:txBody>
      </p:sp>
    </p:spTree>
    <p:extLst>
      <p:ext uri="{BB962C8B-B14F-4D97-AF65-F5344CB8AC3E}">
        <p14:creationId xmlns:p14="http://schemas.microsoft.com/office/powerpoint/2010/main" val="159315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r>
              <a:rPr lang="en-US" dirty="0"/>
              <a:t>NALOXONE (NARCAN) Myths</a:t>
            </a:r>
          </a:p>
        </p:txBody>
      </p:sp>
      <p:sp>
        <p:nvSpPr>
          <p:cNvPr id="3" name="Content Placeholder 2"/>
          <p:cNvSpPr>
            <a:spLocks noGrp="1"/>
          </p:cNvSpPr>
          <p:nvPr>
            <p:ph idx="1"/>
          </p:nvPr>
        </p:nvSpPr>
        <p:spPr>
          <a:xfrm>
            <a:off x="1451577" y="1431758"/>
            <a:ext cx="10225558" cy="4680283"/>
          </a:xfrm>
        </p:spPr>
        <p:txBody>
          <a:bodyPr>
            <a:normAutofit/>
          </a:bodyPr>
          <a:lstStyle/>
          <a:p>
            <a:r>
              <a:rPr lang="en-US" sz="2800" dirty="0"/>
              <a:t>MYTH: </a:t>
            </a:r>
          </a:p>
          <a:p>
            <a:pPr lvl="1"/>
            <a:r>
              <a:rPr lang="en-US" sz="2400" dirty="0"/>
              <a:t>Naloxone (Narcan) use prevents people who use substances from seeking treatment.</a:t>
            </a:r>
          </a:p>
          <a:p>
            <a:pPr lvl="1"/>
            <a:endParaRPr lang="en-US" sz="2400" dirty="0"/>
          </a:p>
          <a:p>
            <a:r>
              <a:rPr lang="en-US" sz="2800" dirty="0"/>
              <a:t>FACT:</a:t>
            </a:r>
          </a:p>
          <a:p>
            <a:pPr lvl="1"/>
            <a:r>
              <a:rPr lang="en-US" sz="2400" dirty="0"/>
              <a:t>There is no evidence to support the belief that the use of naloxone (Narcan) prevents anyone from entering treatment.</a:t>
            </a:r>
          </a:p>
          <a:p>
            <a:pPr lvl="1"/>
            <a:r>
              <a:rPr lang="en-US" sz="2400" dirty="0"/>
              <a:t>In fact, sometimes the near-death experience can motivate an individual to seek treatment.</a:t>
            </a:r>
          </a:p>
        </p:txBody>
      </p:sp>
      <p:sp>
        <p:nvSpPr>
          <p:cNvPr id="4" name="TextBox 3"/>
          <p:cNvSpPr txBox="1"/>
          <p:nvPr/>
        </p:nvSpPr>
        <p:spPr>
          <a:xfrm>
            <a:off x="2411463" y="5896597"/>
            <a:ext cx="7683500" cy="215444"/>
          </a:xfrm>
          <a:prstGeom prst="rect">
            <a:avLst/>
          </a:prstGeom>
          <a:noFill/>
        </p:spPr>
        <p:txBody>
          <a:bodyPr wrap="square" rtlCol="0">
            <a:spAutoFit/>
          </a:bodyPr>
          <a:lstStyle/>
          <a:p>
            <a:r>
              <a:rPr lang="en-US" sz="800" err="1">
                <a:latin typeface="Times New Roman" panose="02020603050405020304" pitchFamily="18" charset="0"/>
                <a:cs typeface="Times New Roman" panose="02020603050405020304" pitchFamily="18" charset="0"/>
              </a:rPr>
              <a:t>Bazzari</a:t>
            </a:r>
            <a:r>
              <a:rPr lang="en-US" sz="800">
                <a:latin typeface="Times New Roman" panose="02020603050405020304" pitchFamily="18" charset="0"/>
                <a:cs typeface="Times New Roman" panose="02020603050405020304" pitchFamily="18" charset="0"/>
              </a:rPr>
              <a:t>, AR, et.al. “Preventing Opiate Overdose Deaths: Examining Objections to Take-Home Naloxone.” Journal of Heath Care for the Poor and Underserved, vol.21, no.4, 2010</a:t>
            </a:r>
          </a:p>
        </p:txBody>
      </p:sp>
    </p:spTree>
    <p:extLst>
      <p:ext uri="{BB962C8B-B14F-4D97-AF65-F5344CB8AC3E}">
        <p14:creationId xmlns:p14="http://schemas.microsoft.com/office/powerpoint/2010/main" val="400356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NAT them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NAT theme" id="{2D8ADECC-041A-4229-9E0F-2B24CCC67330}" vid="{1AB7160A-562E-4F86-9FE6-35F87B9BD6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E3E8A76104EF4DA2840C8005953911" ma:contentTypeVersion="10" ma:contentTypeDescription="Create a new document." ma:contentTypeScope="" ma:versionID="344b9cd9179da97e5f3b83da4d8dcdf5">
  <xsd:schema xmlns:xsd="http://www.w3.org/2001/XMLSchema" xmlns:xs="http://www.w3.org/2001/XMLSchema" xmlns:p="http://schemas.microsoft.com/office/2006/metadata/properties" xmlns:ns3="81e13fb5-a080-452b-8a23-8ce626a7f066" xmlns:ns4="e8481f5a-3e89-4ee6-8213-d120d262af43" targetNamespace="http://schemas.microsoft.com/office/2006/metadata/properties" ma:root="true" ma:fieldsID="0a82eea925b1b53383cecba2451e1545" ns3:_="" ns4:_="">
    <xsd:import namespace="81e13fb5-a080-452b-8a23-8ce626a7f066"/>
    <xsd:import namespace="e8481f5a-3e89-4ee6-8213-d120d262af4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e13fb5-a080-452b-8a23-8ce626a7f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481f5a-3e89-4ee6-8213-d120d262af4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C41B76-3792-4D7D-9C30-D297E31E7C75}">
  <ds:schemaRefs>
    <ds:schemaRef ds:uri="http://schemas.microsoft.com/office/2006/metadata/properties"/>
    <ds:schemaRef ds:uri="http://purl.org/dc/elements/1.1/"/>
    <ds:schemaRef ds:uri="e8481f5a-3e89-4ee6-8213-d120d262af43"/>
    <ds:schemaRef ds:uri="http://purl.org/dc/terms/"/>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81e13fb5-a080-452b-8a23-8ce626a7f066"/>
    <ds:schemaRef ds:uri="http://www.w3.org/XML/1998/namespace"/>
  </ds:schemaRefs>
</ds:datastoreItem>
</file>

<file path=customXml/itemProps2.xml><?xml version="1.0" encoding="utf-8"?>
<ds:datastoreItem xmlns:ds="http://schemas.openxmlformats.org/officeDocument/2006/customXml" ds:itemID="{2CB60DB6-2803-423A-B250-54562121A1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e13fb5-a080-452b-8a23-8ce626a7f066"/>
    <ds:schemaRef ds:uri="e8481f5a-3e89-4ee6-8213-d120d262a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A2859F-5EF1-4E01-89A5-3F70615789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 theme</Template>
  <TotalTime>9488</TotalTime>
  <Words>5885</Words>
  <Application>Microsoft Office PowerPoint</Application>
  <PresentationFormat>Widescreen</PresentationFormat>
  <Paragraphs>540</Paragraphs>
  <Slides>49</Slides>
  <Notes>49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&amp;quot</vt:lpstr>
      <vt:lpstr>Arial</vt:lpstr>
      <vt:lpstr>Book Antiqua</vt:lpstr>
      <vt:lpstr>Calibri</vt:lpstr>
      <vt:lpstr>Gill Sans MT</vt:lpstr>
      <vt:lpstr>Times New Roman</vt:lpstr>
      <vt:lpstr>TimesNewRoman</vt:lpstr>
      <vt:lpstr>NAT theme</vt:lpstr>
      <vt:lpstr>Naloxone (NaRCAN)  Access  training</vt:lpstr>
      <vt:lpstr>Learning objectives</vt:lpstr>
      <vt:lpstr>CBNAP Standing Order</vt:lpstr>
      <vt:lpstr>“Opioid Overdose Responder Training”</vt:lpstr>
      <vt:lpstr>“Opioid Overdose Responder Training”</vt:lpstr>
      <vt:lpstr>Delaware and the epidemic</vt:lpstr>
      <vt:lpstr> NALOXONE (NARCAN) Myths</vt:lpstr>
      <vt:lpstr>NALOXONE (NARCAN) Myths</vt:lpstr>
      <vt:lpstr> NALOXONE (NARCAN) Myths</vt:lpstr>
      <vt:lpstr> Naloxone (NARCAN) Myths</vt:lpstr>
      <vt:lpstr>General information</vt:lpstr>
      <vt:lpstr> Opioids</vt:lpstr>
      <vt:lpstr> examples</vt:lpstr>
      <vt:lpstr>Risk Factors – Preventing the Overdose</vt:lpstr>
      <vt:lpstr>How naloxone (Narcan) works</vt:lpstr>
      <vt:lpstr>How naloxone (Narcan) works</vt:lpstr>
      <vt:lpstr>storage and expiration</vt:lpstr>
      <vt:lpstr>storage and expiration</vt:lpstr>
      <vt:lpstr>Opioid Overdose Responder  Action Steps</vt:lpstr>
      <vt:lpstr>Responder action steps</vt:lpstr>
      <vt:lpstr>Responder action steps</vt:lpstr>
      <vt:lpstr>Step 1: Recognize signs and symptoms</vt:lpstr>
      <vt:lpstr>Step 2: Call 9-1-1</vt:lpstr>
      <vt:lpstr>Step 2: Call 9-1-1</vt:lpstr>
      <vt:lpstr>9-1-1 Concerns</vt:lpstr>
      <vt:lpstr> Step 3: Rescue breathing</vt:lpstr>
      <vt:lpstr>Step 3: Rescue breathing</vt:lpstr>
      <vt:lpstr>Step 3: Rescue breathing</vt:lpstr>
      <vt:lpstr>Step 4: Give NALOXONE (NARCAN) </vt:lpstr>
      <vt:lpstr>Step 4: PROPERLY Administer NALOXONE (NARCAN) </vt:lpstr>
      <vt:lpstr>Step 4: Give Naloxone (NARCAN) </vt:lpstr>
      <vt:lpstr>Step 4: Give Naloxone (NARCAN) </vt:lpstr>
      <vt:lpstr>Step 4: Give Naloxone (NARCAN) </vt:lpstr>
      <vt:lpstr>Step 4: Give Naloxone (NARCAN) </vt:lpstr>
      <vt:lpstr>Types of naloxone</vt:lpstr>
      <vt:lpstr>Types of naloxone</vt:lpstr>
      <vt:lpstr>Types of naloxone</vt:lpstr>
      <vt:lpstr>Step 5: Stay until help (medical professional) arrives </vt:lpstr>
      <vt:lpstr>Recovery Position</vt:lpstr>
      <vt:lpstr> Recovery Position</vt:lpstr>
      <vt:lpstr>What to expect after giving NALOXONE (naRCAN)</vt:lpstr>
      <vt:lpstr>What to expect after giving NALOXONE (NARCAN) </vt:lpstr>
      <vt:lpstr>What if you don’t have NALOXONE (NARCAN)?</vt:lpstr>
      <vt:lpstr>Naloxone Acknowledgment Agreement</vt:lpstr>
      <vt:lpstr>DHSS Opioid Rescue Kit Components</vt:lpstr>
      <vt:lpstr>DHSS Opioid rescue kit</vt:lpstr>
      <vt:lpstr>DHSS Opioid rescue kit</vt:lpstr>
      <vt:lpstr>Questions?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Naloxone  Access  training</dc:title>
  <dc:creator>Waninger, Brent T (DHSS)</dc:creator>
  <cp:lastModifiedBy>Brady, Candist (DHSS)</cp:lastModifiedBy>
  <cp:revision>56</cp:revision>
  <cp:lastPrinted>2022-11-14T15:19:46Z</cp:lastPrinted>
  <dcterms:created xsi:type="dcterms:W3CDTF">2020-08-17T18:22:07Z</dcterms:created>
  <dcterms:modified xsi:type="dcterms:W3CDTF">2023-03-15T19:22:04Z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0x01010039E3E8A76104EF4DA2840C8005953911</vt:lpwstr>
  </property>
</Properties>
</file>